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5"/>
  </p:notesMasterIdLst>
  <p:handoutMasterIdLst>
    <p:handoutMasterId r:id="rId16"/>
  </p:handoutMasterIdLst>
  <p:sldIdLst>
    <p:sldId id="547" r:id="rId2"/>
    <p:sldId id="550" r:id="rId3"/>
    <p:sldId id="930" r:id="rId4"/>
    <p:sldId id="888" r:id="rId5"/>
    <p:sldId id="895" r:id="rId6"/>
    <p:sldId id="909" r:id="rId7"/>
    <p:sldId id="931" r:id="rId8"/>
    <p:sldId id="932" r:id="rId9"/>
    <p:sldId id="914" r:id="rId10"/>
    <p:sldId id="562" r:id="rId11"/>
    <p:sldId id="554" r:id="rId12"/>
    <p:sldId id="552" r:id="rId13"/>
    <p:sldId id="553" r:id="rId14"/>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7F7F"/>
    <a:srgbClr val="FF4747"/>
    <a:srgbClr val="CC3300"/>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75" autoAdjust="0"/>
    <p:restoredTop sz="94660"/>
  </p:normalViewPr>
  <p:slideViewPr>
    <p:cSldViewPr>
      <p:cViewPr varScale="1">
        <p:scale>
          <a:sx n="85" d="100"/>
          <a:sy n="85" d="100"/>
        </p:scale>
        <p:origin x="45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0" d="100"/>
          <a:sy n="90" d="100"/>
        </p:scale>
        <p:origin x="2034" y="9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2020-11-16</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11/16/2020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203849" y="7286"/>
            <a:ext cx="5544616"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Linked lists with </a:t>
            </a:r>
            <a:r>
              <a:rPr kumimoji="0" lang="en-CA" sz="1600" b="1" i="0" u="none" strike="noStrike" kern="1200" cap="none" spc="0" normalizeH="0" baseline="0" noProof="0" dirty="0" err="1">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with</a:t>
            </a: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 a list-size member variable</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3111103"/>
            <a:ext cx="6264696" cy="1470025"/>
          </a:xfrm>
        </p:spPr>
        <p:txBody>
          <a:bodyPr>
            <a:normAutofit/>
          </a:bodyPr>
          <a:lstStyle/>
          <a:p>
            <a:r>
              <a:rPr lang="en-CA" dirty="0"/>
              <a:t>A linked list with a list-size member variable</a:t>
            </a:r>
            <a:endParaRPr lang="en-CA" dirty="0">
              <a:latin typeface="Consolas" panose="020B0609020204030204" pitchFamily="49" charset="0"/>
              <a:cs typeface="Consolas" panose="020B0609020204030204" pitchFamily="49" charset="0"/>
            </a:endParaRPr>
          </a:p>
        </p:txBody>
      </p:sp>
      <p:pic>
        <p:nvPicPr>
          <p:cNvPr id="4" name="Audio 3">
            <a:hlinkClick r:id="" action="ppaction://media"/>
            <a:extLst>
              <a:ext uri="{FF2B5EF4-FFF2-40B4-BE49-F238E27FC236}">
                <a16:creationId xmlns:a16="http://schemas.microsoft.com/office/drawing/2014/main" id="{9E8D0D0E-DF46-4BD0-9745-503EE4C7B7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8743"/>
    </mc:Choice>
    <mc:Fallback>
      <p:transition spd="slow" advTm="18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p:txBody>
          <a:bodyPr/>
          <a:lstStyle/>
          <a:p>
            <a:r>
              <a:rPr lang="en-CA" dirty="0"/>
              <a:t>Following this lesson, you now</a:t>
            </a:r>
          </a:p>
          <a:p>
            <a:pPr lvl="1"/>
            <a:r>
              <a:rPr lang="en-US" dirty="0"/>
              <a:t>Know that adding features can be straight-forward</a:t>
            </a:r>
          </a:p>
          <a:p>
            <a:pPr lvl="1"/>
            <a:r>
              <a:rPr lang="en-US" dirty="0"/>
              <a:t>Understand that adding a feature that significantly reduces the run-time can be very beneficial</a:t>
            </a:r>
          </a:p>
          <a:p>
            <a:pPr lvl="1"/>
            <a:r>
              <a:rPr lang="en-US" dirty="0"/>
              <a:t>Understand that how you code changes is relevant:</a:t>
            </a:r>
          </a:p>
          <a:p>
            <a:pPr lvl="2"/>
            <a:r>
              <a:rPr lang="en-US" dirty="0"/>
              <a:t>It is critical to leave the object in inconsistent states for as short a period as possible</a:t>
            </a:r>
            <a:endParaRPr lang="en-CA" dirty="0"/>
          </a:p>
        </p:txBody>
      </p:sp>
      <p:pic>
        <p:nvPicPr>
          <p:cNvPr id="4" name="Audio 3">
            <a:hlinkClick r:id="" action="ppaction://media"/>
            <a:extLst>
              <a:ext uri="{FF2B5EF4-FFF2-40B4-BE49-F238E27FC236}">
                <a16:creationId xmlns:a16="http://schemas.microsoft.com/office/drawing/2014/main" id="{61417D30-DDFF-45DD-9246-690B4F85B7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55135"/>
    </mc:Choice>
    <mc:Fallback>
      <p:transition spd="slow" advTm="55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https://en.wikipedia.org/wiki/Linked_list</a:t>
            </a:r>
          </a:p>
          <a:p>
            <a:pPr marL="0" indent="0">
              <a:buNone/>
            </a:pPr>
            <a:r>
              <a:rPr lang="en-CA" sz="1800" dirty="0"/>
              <a:t>[2]	https://en.wikipedia.org/wiki/Information_hiding#Encapsulation</a:t>
            </a:r>
          </a:p>
        </p:txBody>
      </p:sp>
      <p:pic>
        <p:nvPicPr>
          <p:cNvPr id="6" name="Audio 5">
            <a:hlinkClick r:id="" action="ppaction://media"/>
            <a:extLst>
              <a:ext uri="{FF2B5EF4-FFF2-40B4-BE49-F238E27FC236}">
                <a16:creationId xmlns:a16="http://schemas.microsoft.com/office/drawing/2014/main" id="{ECD7A78A-A686-43B2-A663-54E3FDADA7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378"/>
    </mc:Choice>
    <mc:Fallback xmlns="">
      <p:transition spd="slow" advTm="2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a:extLst>
              <a:ext uri="{FF2B5EF4-FFF2-40B4-BE49-F238E27FC236}">
                <a16:creationId xmlns:a16="http://schemas.microsoft.com/office/drawing/2014/main" id="{8FFBE96E-45BD-457A-91F6-3F8F8CF278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2029"/>
    </mc:Choice>
    <mc:Fallback xmlns="">
      <p:transition spd="slow" advTm="2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5" name="Audio 4">
            <a:hlinkClick r:id="" action="ppaction://media"/>
            <a:extLst>
              <a:ext uri="{FF2B5EF4-FFF2-40B4-BE49-F238E27FC236}">
                <a16:creationId xmlns:a16="http://schemas.microsoft.com/office/drawing/2014/main" id="{058D1330-91C6-4474-9B08-690A2B1725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713"/>
    </mc:Choice>
    <mc:Fallback xmlns="">
      <p:transition spd="slow" advTm="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Describe how to add a member variable to record the size</a:t>
            </a:r>
            <a:endParaRPr lang="en-CA" dirty="0">
              <a:latin typeface="Consolas" panose="020B0609020204030204" pitchFamily="49" charset="0"/>
              <a:cs typeface="Consolas" panose="020B0609020204030204" pitchFamily="49" charset="0"/>
            </a:endParaRPr>
          </a:p>
          <a:p>
            <a:pPr lvl="1"/>
            <a:r>
              <a:rPr lang="en-US" dirty="0"/>
              <a:t>See that there are superior ways of authoring code</a:t>
            </a:r>
            <a:endParaRPr lang="en-CA" dirty="0"/>
          </a:p>
          <a:p>
            <a:pPr lvl="1"/>
            <a:r>
              <a:rPr lang="en-CA" dirty="0"/>
              <a:t>Explain how leaving an object in an inconsistent state is something that must be minimized in time</a:t>
            </a:r>
          </a:p>
        </p:txBody>
      </p:sp>
      <p:pic>
        <p:nvPicPr>
          <p:cNvPr id="4" name="Audio 3">
            <a:hlinkClick r:id="" action="ppaction://media"/>
            <a:extLst>
              <a:ext uri="{FF2B5EF4-FFF2-40B4-BE49-F238E27FC236}">
                <a16:creationId xmlns:a16="http://schemas.microsoft.com/office/drawing/2014/main" id="{9B1532FB-A0E2-4E32-968F-8AD6E4EC43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41802"/>
    </mc:Choice>
    <mc:Fallback>
      <p:transition spd="slow" advTm="41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Initializing the </a:t>
            </a:r>
            <a:r>
              <a:rPr lang="en-CA"/>
              <a:t>list size</a:t>
            </a:r>
            <a:endParaRPr lang="en-CA" dirty="0"/>
          </a:p>
        </p:txBody>
      </p:sp>
      <p:sp>
        <p:nvSpPr>
          <p:cNvPr id="3" name="Content Placeholder 2"/>
          <p:cNvSpPr>
            <a:spLocks noGrp="1"/>
          </p:cNvSpPr>
          <p:nvPr>
            <p:ph idx="1"/>
          </p:nvPr>
        </p:nvSpPr>
        <p:spPr>
          <a:xfrm>
            <a:off x="457200" y="1600200"/>
            <a:ext cx="8579296" cy="4525963"/>
          </a:xfrm>
        </p:spPr>
        <p:txBody>
          <a:bodyPr/>
          <a:lstStyle/>
          <a:p>
            <a:r>
              <a:rPr lang="en-US" dirty="0"/>
              <a:t>Currently, it takes a loop to count the number of nodes in a linked list</a:t>
            </a:r>
          </a:p>
          <a:p>
            <a:pPr lvl="1"/>
            <a:r>
              <a:rPr lang="en-US" dirty="0"/>
              <a:t>It should be possible to track the list size with a member variable</a:t>
            </a:r>
          </a:p>
          <a:p>
            <a:pPr lvl="1"/>
            <a:endParaRPr lang="en-US" dirty="0"/>
          </a:p>
          <a:p>
            <a:r>
              <a:rPr lang="en-US" dirty="0"/>
              <a:t>Such a member variable should be:</a:t>
            </a:r>
          </a:p>
          <a:p>
            <a:pPr lvl="1"/>
            <a:r>
              <a:rPr lang="en-US" dirty="0"/>
              <a:t>Initially set to zero, as the linked list is empty</a:t>
            </a:r>
          </a:p>
          <a:p>
            <a:pPr lvl="1"/>
            <a:r>
              <a:rPr lang="en-US" dirty="0"/>
              <a:t>This member variable will only ever be modified in any member function that changes the number of nodes in a linked list:</a:t>
            </a:r>
          </a:p>
          <a:p>
            <a:pPr marL="1257300" lvl="3" indent="0">
              <a:buNone/>
            </a:pPr>
            <a:r>
              <a:rPr lang="en-CA" sz="1800" dirty="0" err="1">
                <a:solidFill>
                  <a:prstClr val="black"/>
                </a:solidFill>
                <a:latin typeface="Consolas" panose="020B0609020204030204" pitchFamily="49" charset="0"/>
              </a:rPr>
              <a:t>push_front</a:t>
            </a:r>
            <a:r>
              <a:rPr lang="en-CA" sz="1800" dirty="0">
                <a:solidFill>
                  <a:prstClr val="black"/>
                </a:solidFill>
                <a:latin typeface="Consolas" panose="020B0609020204030204" pitchFamily="49" charset="0"/>
              </a:rPr>
              <a:t>(…);</a:t>
            </a:r>
          </a:p>
          <a:p>
            <a:pPr marL="1257300" lvl="3" indent="0">
              <a:buNone/>
            </a:pPr>
            <a:r>
              <a:rPr lang="en-CA" sz="1800" dirty="0" err="1">
                <a:solidFill>
                  <a:prstClr val="black"/>
                </a:solidFill>
                <a:latin typeface="Consolas" panose="020B0609020204030204" pitchFamily="49" charset="0"/>
              </a:rPr>
              <a:t>pop_front</a:t>
            </a:r>
            <a:r>
              <a:rPr lang="en-CA" sz="1800" dirty="0">
                <a:solidFill>
                  <a:prstClr val="black"/>
                </a:solidFill>
                <a:latin typeface="Consolas" panose="020B0609020204030204" pitchFamily="49" charset="0"/>
              </a:rPr>
              <a:t>();</a:t>
            </a:r>
          </a:p>
          <a:p>
            <a:pPr marL="1257300" lvl="3" indent="0">
              <a:buNone/>
            </a:pPr>
            <a:r>
              <a:rPr lang="en-CA" sz="1800" dirty="0">
                <a:solidFill>
                  <a:prstClr val="black"/>
                </a:solidFill>
                <a:latin typeface="Consolas" panose="020B0609020204030204" pitchFamily="49" charset="0"/>
              </a:rPr>
              <a:t>clear();</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lang="en-US" dirty="0">
                <a:solidFill>
                  <a:prstClr val="black"/>
                </a:solidFill>
              </a:rPr>
              <a:t>The </a:t>
            </a:r>
            <a:r>
              <a:rPr lang="en-US" dirty="0">
                <a:solidFill>
                  <a:prstClr val="black"/>
                </a:solidFill>
                <a:latin typeface="Consolas" panose="020B0609020204030204" pitchFamily="49" charset="0"/>
              </a:rPr>
              <a:t>clear()</a:t>
            </a:r>
            <a:r>
              <a:rPr lang="en-US" dirty="0">
                <a:solidFill>
                  <a:prstClr val="black"/>
                </a:solidFill>
              </a:rPr>
              <a:t> member function already calls </a:t>
            </a:r>
            <a:r>
              <a:rPr lang="en-US" dirty="0" err="1">
                <a:solidFill>
                  <a:prstClr val="black"/>
                </a:solidFill>
                <a:latin typeface="Consolas" panose="020B0609020204030204" pitchFamily="49" charset="0"/>
              </a:rPr>
              <a:t>pop_front</a:t>
            </a:r>
            <a:r>
              <a:rPr lang="en-US" dirty="0">
                <a:solidFill>
                  <a:prstClr val="black"/>
                </a:solidFill>
                <a:latin typeface="Consolas" panose="020B0609020204030204" pitchFamily="49" charset="0"/>
              </a:rPr>
              <a:t>()</a:t>
            </a:r>
            <a:r>
              <a:rPr lang="en-US" dirty="0">
                <a:solidFill>
                  <a:prstClr val="black"/>
                </a:solidFill>
              </a:rPr>
              <a:t>,</a:t>
            </a:r>
            <a:br>
              <a:rPr lang="en-US" dirty="0">
                <a:solidFill>
                  <a:prstClr val="black"/>
                </a:solidFill>
              </a:rPr>
            </a:br>
            <a:r>
              <a:rPr lang="en-US" dirty="0">
                <a:solidFill>
                  <a:prstClr val="black"/>
                </a:solidFill>
              </a:rPr>
              <a:t>		so we need only consider the first two</a:t>
            </a:r>
            <a:endPar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a:p>
            <a:pPr marL="1257300" lvl="3" indent="0">
              <a:buNone/>
            </a:pPr>
            <a:endParaRPr lang="en-CA" sz="1550" dirty="0">
              <a:solidFill>
                <a:prstClr val="black"/>
              </a:solidFill>
              <a:latin typeface="Consolas" panose="020B0609020204030204" pitchFamily="49" charset="0"/>
            </a:endParaRPr>
          </a:p>
        </p:txBody>
      </p:sp>
      <p:pic>
        <p:nvPicPr>
          <p:cNvPr id="8" name="Audio 7">
            <a:hlinkClick r:id="" action="ppaction://media"/>
            <a:extLst>
              <a:ext uri="{FF2B5EF4-FFF2-40B4-BE49-F238E27FC236}">
                <a16:creationId xmlns:a16="http://schemas.microsoft.com/office/drawing/2014/main" id="{B43C4888-AAF2-4D13-ADB3-2988059B68B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30762882"/>
      </p:ext>
    </p:extLst>
  </p:cSld>
  <p:clrMapOvr>
    <a:masterClrMapping/>
  </p:clrMapOvr>
  <mc:AlternateContent xmlns:mc="http://schemas.openxmlformats.org/markup-compatibility/2006">
    <mc:Choice xmlns:p14="http://schemas.microsoft.com/office/powerpoint/2010/main" Requires="p14">
      <p:transition spd="slow" p14:dur="2000" advTm="69370"/>
    </mc:Choice>
    <mc:Fallback>
      <p:transition spd="slow" advTm="69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Initializing the list size</a:t>
            </a:r>
          </a:p>
        </p:txBody>
      </p:sp>
      <p:sp>
        <p:nvSpPr>
          <p:cNvPr id="3" name="Content Placeholder 2"/>
          <p:cNvSpPr>
            <a:spLocks noGrp="1"/>
          </p:cNvSpPr>
          <p:nvPr>
            <p:ph idx="1"/>
          </p:nvPr>
        </p:nvSpPr>
        <p:spPr>
          <a:xfrm>
            <a:off x="457200" y="1600200"/>
            <a:ext cx="8579296" cy="4525963"/>
          </a:xfrm>
        </p:spPr>
        <p:txBody>
          <a:bodyPr/>
          <a:lstStyle/>
          <a:p>
            <a:r>
              <a:rPr lang="en-US" dirty="0"/>
              <a:t>First, we add the member variable</a:t>
            </a:r>
          </a:p>
          <a:p>
            <a:pPr marL="800100" lvl="2" indent="0">
              <a:buNone/>
            </a:pPr>
            <a:r>
              <a:rPr lang="en-CA" sz="1650" dirty="0">
                <a:solidFill>
                  <a:prstClr val="black"/>
                </a:solidFill>
                <a:latin typeface="Consolas" panose="020B0609020204030204" pitchFamily="49" charset="0"/>
              </a:rPr>
              <a:t>class </a:t>
            </a:r>
            <a:r>
              <a:rPr lang="en-CA" sz="1650" dirty="0" err="1">
                <a:solidFill>
                  <a:prstClr val="black"/>
                </a:solidFill>
                <a:latin typeface="Consolas" panose="020B0609020204030204" pitchFamily="49" charset="0"/>
              </a:rPr>
              <a:t>Linked_list</a:t>
            </a:r>
            <a:r>
              <a:rPr lang="en-CA" sz="1650" dirty="0">
                <a:solidFill>
                  <a:prstClr val="black"/>
                </a:solidFill>
                <a:latin typeface="Consolas" panose="020B0609020204030204" pitchFamily="49" charset="0"/>
              </a:rPr>
              <a:t> {</a:t>
            </a:r>
          </a:p>
          <a:p>
            <a:pPr marL="800100" lvl="2" indent="0">
              <a:buNone/>
            </a:pPr>
            <a:r>
              <a:rPr lang="en-CA" sz="1650" dirty="0">
                <a:solidFill>
                  <a:prstClr val="black"/>
                </a:solidFill>
                <a:latin typeface="Consolas" panose="020B0609020204030204" pitchFamily="49" charset="0"/>
              </a:rPr>
              <a:t>    public:</a:t>
            </a:r>
          </a:p>
          <a:p>
            <a:pPr marL="800100" lvl="2" indent="0">
              <a:buNone/>
            </a:pPr>
            <a:r>
              <a:rPr lang="en-CA" sz="1650" dirty="0">
                <a:solidFill>
                  <a:prstClr val="black"/>
                </a:solidFill>
                <a:latin typeface="Consolas" panose="020B0609020204030204" pitchFamily="49" charset="0"/>
              </a:rPr>
              <a:t>        // Public constructors, member functions, and destructor</a:t>
            </a:r>
          </a:p>
          <a:p>
            <a:pPr marL="800100" lvl="2" indent="0">
              <a:buNone/>
            </a:pPr>
            <a:r>
              <a:rPr lang="en-CA" sz="1650" dirty="0">
                <a:solidFill>
                  <a:prstClr val="black"/>
                </a:solidFill>
                <a:latin typeface="Consolas" panose="020B0609020204030204" pitchFamily="49" charset="0"/>
              </a:rPr>
              <a:t>    private:</a:t>
            </a:r>
          </a:p>
          <a:p>
            <a:pPr marL="800100" lvl="2" indent="0">
              <a:buNone/>
            </a:pPr>
            <a:r>
              <a:rPr lang="en-CA" sz="1650" dirty="0">
                <a:solidFill>
                  <a:prstClr val="black"/>
                </a:solidFill>
                <a:latin typeface="Consolas" panose="020B0609020204030204" pitchFamily="49" charset="0"/>
              </a:rPr>
              <a:t>        Node *</a:t>
            </a:r>
            <a:r>
              <a:rPr lang="en-CA" sz="1650" dirty="0" err="1">
                <a:solidFill>
                  <a:prstClr val="black"/>
                </a:solidFill>
                <a:latin typeface="Consolas" panose="020B0609020204030204" pitchFamily="49" charset="0"/>
              </a:rPr>
              <a:t>p_list_head</a:t>
            </a:r>
            <a:r>
              <a:rPr lang="en-CA" sz="1650" dirty="0">
                <a:solidFill>
                  <a:prstClr val="black"/>
                </a:solidFill>
                <a:latin typeface="Consolas" panose="020B0609020204030204" pitchFamily="49" charset="0"/>
              </a:rPr>
              <a:t>_;</a:t>
            </a:r>
          </a:p>
          <a:p>
            <a:pPr marL="800100" lvl="2" indent="0">
              <a:buNone/>
            </a:pPr>
            <a:r>
              <a:rPr lang="en-CA" sz="1650" dirty="0">
                <a:solidFill>
                  <a:prstClr val="black"/>
                </a:solidFill>
                <a:latin typeface="Consolas" panose="020B0609020204030204" pitchFamily="49" charset="0"/>
              </a:rPr>
              <a:t>        std::</a:t>
            </a:r>
            <a:r>
              <a:rPr lang="en-CA" sz="1650" dirty="0" err="1">
                <a:solidFill>
                  <a:prstClr val="black"/>
                </a:solidFill>
                <a:latin typeface="Consolas" panose="020B0609020204030204" pitchFamily="49" charset="0"/>
              </a:rPr>
              <a:t>size_t</a:t>
            </a:r>
            <a:r>
              <a:rPr lang="en-CA" sz="1650" dirty="0">
                <a:solidFill>
                  <a:prstClr val="black"/>
                </a:solidFill>
                <a:latin typeface="Consolas" panose="020B0609020204030204" pitchFamily="49" charset="0"/>
              </a:rPr>
              <a:t> </a:t>
            </a:r>
            <a:r>
              <a:rPr lang="en-CA" sz="1650" dirty="0" err="1">
                <a:solidFill>
                  <a:prstClr val="black"/>
                </a:solidFill>
                <a:latin typeface="Consolas" panose="020B0609020204030204" pitchFamily="49" charset="0"/>
              </a:rPr>
              <a:t>list_size</a:t>
            </a:r>
            <a:r>
              <a:rPr lang="en-CA" sz="1650" dirty="0">
                <a:solidFill>
                  <a:prstClr val="black"/>
                </a:solidFill>
                <a:latin typeface="Consolas" panose="020B0609020204030204" pitchFamily="49" charset="0"/>
              </a:rPr>
              <a:t>_;</a:t>
            </a:r>
          </a:p>
          <a:p>
            <a:pPr marL="800100" lvl="2" indent="0">
              <a:buNone/>
            </a:pPr>
            <a:r>
              <a:rPr lang="en-CA" sz="1650" dirty="0">
                <a:solidFill>
                  <a:prstClr val="black"/>
                </a:solidFill>
                <a:latin typeface="Consolas" panose="020B0609020204030204" pitchFamily="49" charset="0"/>
              </a:rPr>
              <a:t>};</a:t>
            </a:r>
          </a:p>
          <a:p>
            <a:pPr marL="800100" lvl="2" indent="0">
              <a:buNone/>
            </a:pPr>
            <a:endParaRPr lang="en-CA" sz="1650" dirty="0">
              <a:solidFill>
                <a:prstClr val="black"/>
              </a:solidFill>
              <a:latin typeface="Consolas" panose="020B0609020204030204" pitchFamily="49" charset="0"/>
            </a:endParaRPr>
          </a:p>
          <a:p>
            <a:r>
              <a:rPr lang="en-US" dirty="0"/>
              <a:t>An initial linked list is empty, so the initial size is zero</a:t>
            </a:r>
          </a:p>
          <a:p>
            <a:pPr marL="800100" lvl="2" indent="0">
              <a:buNone/>
            </a:pPr>
            <a:r>
              <a:rPr lang="en-CA" sz="1650" dirty="0" err="1">
                <a:solidFill>
                  <a:prstClr val="black"/>
                </a:solidFill>
                <a:latin typeface="Consolas" panose="020B0609020204030204" pitchFamily="49" charset="0"/>
              </a:rPr>
              <a:t>Linked_list</a:t>
            </a:r>
            <a:r>
              <a:rPr lang="en-CA" sz="1650" dirty="0">
                <a:solidFill>
                  <a:prstClr val="black"/>
                </a:solidFill>
                <a:latin typeface="Consolas" panose="020B0609020204030204" pitchFamily="49" charset="0"/>
              </a:rPr>
              <a:t>::</a:t>
            </a:r>
            <a:r>
              <a:rPr lang="en-CA" sz="1650" dirty="0" err="1">
                <a:solidFill>
                  <a:prstClr val="black"/>
                </a:solidFill>
                <a:latin typeface="Consolas" panose="020B0609020204030204" pitchFamily="49" charset="0"/>
              </a:rPr>
              <a:t>Linked_list</a:t>
            </a:r>
            <a:r>
              <a:rPr lang="en-CA" sz="1650" dirty="0">
                <a:solidFill>
                  <a:prstClr val="black"/>
                </a:solidFill>
                <a:latin typeface="Consolas" panose="020B0609020204030204" pitchFamily="49" charset="0"/>
              </a:rPr>
              <a:t>():</a:t>
            </a:r>
          </a:p>
          <a:p>
            <a:pPr marL="800100" lvl="2" indent="0">
              <a:buNone/>
            </a:pPr>
            <a:r>
              <a:rPr lang="en-CA" sz="1650" dirty="0" err="1">
                <a:solidFill>
                  <a:srgbClr val="0070C0"/>
                </a:solidFill>
                <a:latin typeface="Consolas" panose="020B0609020204030204" pitchFamily="49" charset="0"/>
              </a:rPr>
              <a:t>p_list_head</a:t>
            </a:r>
            <a:r>
              <a:rPr lang="en-CA" sz="1650" dirty="0">
                <a:solidFill>
                  <a:srgbClr val="0070C0"/>
                </a:solidFill>
                <a:latin typeface="Consolas" panose="020B0609020204030204" pitchFamily="49" charset="0"/>
              </a:rPr>
              <a:t>_{ </a:t>
            </a:r>
            <a:r>
              <a:rPr lang="en-CA" sz="1650" dirty="0" err="1">
                <a:solidFill>
                  <a:srgbClr val="0070C0"/>
                </a:solidFill>
                <a:latin typeface="Consolas" panose="020B0609020204030204" pitchFamily="49" charset="0"/>
              </a:rPr>
              <a:t>nullptr</a:t>
            </a:r>
            <a:r>
              <a:rPr lang="en-CA" sz="1650" dirty="0">
                <a:solidFill>
                  <a:srgbClr val="0070C0"/>
                </a:solidFill>
                <a:latin typeface="Consolas" panose="020B0609020204030204" pitchFamily="49" charset="0"/>
              </a:rPr>
              <a:t> }</a:t>
            </a:r>
            <a:r>
              <a:rPr lang="en-CA" sz="1650" dirty="0">
                <a:solidFill>
                  <a:prstClr val="black"/>
                </a:solidFill>
                <a:latin typeface="Consolas" panose="020B0609020204030204" pitchFamily="49" charset="0"/>
              </a:rPr>
              <a:t>,</a:t>
            </a:r>
          </a:p>
          <a:p>
            <a:pPr marL="800100" lvl="2" indent="0">
              <a:buNone/>
            </a:pPr>
            <a:r>
              <a:rPr lang="en-CA" sz="1650" dirty="0" err="1">
                <a:solidFill>
                  <a:srgbClr val="FF0000"/>
                </a:solidFill>
                <a:latin typeface="Consolas" panose="020B0609020204030204" pitchFamily="49" charset="0"/>
              </a:rPr>
              <a:t>list_size</a:t>
            </a:r>
            <a:r>
              <a:rPr lang="en-CA" sz="1650" dirty="0">
                <a:solidFill>
                  <a:srgbClr val="FF0000"/>
                </a:solidFill>
                <a:latin typeface="Consolas" panose="020B0609020204030204" pitchFamily="49" charset="0"/>
              </a:rPr>
              <a:t>_{ 0 } </a:t>
            </a:r>
            <a:r>
              <a:rPr lang="en-CA" sz="1650" dirty="0">
                <a:solidFill>
                  <a:prstClr val="black"/>
                </a:solidFill>
                <a:latin typeface="Consolas" panose="020B0609020204030204" pitchFamily="49" charset="0"/>
              </a:rPr>
              <a:t>{</a:t>
            </a:r>
          </a:p>
          <a:p>
            <a:pPr marL="800100" lvl="2" indent="0">
              <a:buNone/>
            </a:pPr>
            <a:r>
              <a:rPr lang="en-CA" sz="1650" dirty="0">
                <a:solidFill>
                  <a:prstClr val="black"/>
                </a:solidFill>
                <a:latin typeface="Consolas" panose="020B0609020204030204" pitchFamily="49" charset="0"/>
              </a:rPr>
              <a:t>    // Empty constructor</a:t>
            </a:r>
          </a:p>
          <a:p>
            <a:pPr marL="800100" lvl="2" indent="0">
              <a:buNone/>
            </a:pPr>
            <a:r>
              <a:rPr lang="en-CA" sz="1650" dirty="0">
                <a:solidFill>
                  <a:prstClr val="black"/>
                </a:solidFill>
                <a:latin typeface="Consolas" panose="020B0609020204030204" pitchFamily="49" charset="0"/>
              </a:rPr>
              <a:t>}</a:t>
            </a:r>
          </a:p>
          <a:p>
            <a:pPr marL="800100" lvl="2" indent="0">
              <a:buNone/>
            </a:pPr>
            <a:endParaRPr lang="en-CA" sz="1650" dirty="0">
              <a:solidFill>
                <a:prstClr val="black"/>
              </a:solidFill>
              <a:latin typeface="Consolas" panose="020B0609020204030204" pitchFamily="49" charset="0"/>
            </a:endParaRPr>
          </a:p>
        </p:txBody>
      </p:sp>
      <p:pic>
        <p:nvPicPr>
          <p:cNvPr id="6" name="Audio 5">
            <a:hlinkClick r:id="" action="ppaction://media"/>
            <a:extLst>
              <a:ext uri="{FF2B5EF4-FFF2-40B4-BE49-F238E27FC236}">
                <a16:creationId xmlns:a16="http://schemas.microsoft.com/office/drawing/2014/main" id="{FC07BC89-376E-4463-889E-F4EED0DA523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06632424"/>
      </p:ext>
    </p:extLst>
  </p:cSld>
  <p:clrMapOvr>
    <a:masterClrMapping/>
  </p:clrMapOvr>
  <mc:AlternateContent xmlns:mc="http://schemas.openxmlformats.org/markup-compatibility/2006">
    <mc:Choice xmlns:p14="http://schemas.microsoft.com/office/powerpoint/2010/main" Requires="p14">
      <p:transition spd="slow" p14:dur="2000" advTm="16779"/>
    </mc:Choice>
    <mc:Fallback>
      <p:transition spd="slow" advTm="16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Simplifying push front</a:t>
            </a:r>
            <a:endParaRPr lang="en-CA" dirty="0"/>
          </a:p>
        </p:txBody>
      </p:sp>
      <p:sp>
        <p:nvSpPr>
          <p:cNvPr id="3" name="Content Placeholder 2"/>
          <p:cNvSpPr>
            <a:spLocks noGrp="1"/>
          </p:cNvSpPr>
          <p:nvPr>
            <p:ph idx="1"/>
          </p:nvPr>
        </p:nvSpPr>
        <p:spPr>
          <a:xfrm>
            <a:off x="457200" y="1600200"/>
            <a:ext cx="8075240" cy="4525963"/>
          </a:xfrm>
        </p:spPr>
        <p:txBody>
          <a:bodyPr/>
          <a:lstStyle/>
          <a:p>
            <a:r>
              <a:rPr lang="en-US" dirty="0"/>
              <a:t>Next, we must modify any function changing the number of nodes in the linked list:</a:t>
            </a:r>
            <a:endParaRPr lang="en-US" sz="1400" dirty="0">
              <a:solidFill>
                <a:prstClr val="black"/>
              </a:solidFill>
              <a:latin typeface="Consolas" panose="020B0609020204030204" pitchFamily="49" charset="0"/>
            </a:endParaRPr>
          </a:p>
          <a:p>
            <a:pPr marL="800100" lvl="2" indent="0">
              <a:buNone/>
            </a:pPr>
            <a:r>
              <a:rPr lang="en-US" sz="1600" dirty="0">
                <a:solidFill>
                  <a:prstClr val="black"/>
                </a:solidFill>
                <a:latin typeface="Consolas" panose="020B0609020204030204" pitchFamily="49" charset="0"/>
              </a:rPr>
              <a:t>void </a:t>
            </a:r>
            <a:r>
              <a:rPr lang="en-US" sz="1600" dirty="0" err="1">
                <a:solidFill>
                  <a:prstClr val="black"/>
                </a:solidFill>
                <a:latin typeface="Consolas" panose="020B0609020204030204" pitchFamily="49" charset="0"/>
              </a:rPr>
              <a:t>Linked_list</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push_front</a:t>
            </a:r>
            <a:r>
              <a:rPr lang="en-US" sz="1600" dirty="0">
                <a:solidFill>
                  <a:prstClr val="black"/>
                </a:solidFill>
                <a:latin typeface="Consolas" panose="020B0609020204030204" pitchFamily="49" charset="0"/>
              </a:rPr>
              <a:t>( double </a:t>
            </a:r>
            <a:r>
              <a:rPr lang="en-US" sz="1600" dirty="0" err="1">
                <a:solidFill>
                  <a:prstClr val="black"/>
                </a:solidFill>
                <a:latin typeface="Consolas" panose="020B0609020204030204" pitchFamily="49" charset="0"/>
              </a:rPr>
              <a:t>new_value</a:t>
            </a:r>
            <a:r>
              <a:rPr lang="en-US" sz="1600" dirty="0">
                <a:solidFill>
                  <a:prstClr val="black"/>
                </a:solidFill>
                <a:latin typeface="Consolas" panose="020B0609020204030204" pitchFamily="49" charset="0"/>
              </a:rPr>
              <a:t> ) {</a:t>
            </a:r>
          </a:p>
          <a:p>
            <a:pPr marL="800100" lvl="2" indent="0">
              <a:buNone/>
            </a:pPr>
            <a:r>
              <a:rPr lang="en-US" sz="1600" dirty="0">
                <a:solidFill>
                  <a:srgbClr val="0070C0"/>
                </a:solidFill>
                <a:latin typeface="Consolas" panose="020B0609020204030204" pitchFamily="49" charset="0"/>
              </a:rPr>
              <a:t>    </a:t>
            </a:r>
            <a:r>
              <a:rPr lang="en-US" sz="1600" dirty="0" err="1">
                <a:solidFill>
                  <a:srgbClr val="0070C0"/>
                </a:solidFill>
                <a:latin typeface="Consolas" panose="020B0609020204030204" pitchFamily="49" charset="0"/>
              </a:rPr>
              <a:t>p_list_head</a:t>
            </a:r>
            <a:r>
              <a:rPr lang="en-US" sz="1600" dirty="0">
                <a:solidFill>
                  <a:srgbClr val="0070C0"/>
                </a:solidFill>
                <a:latin typeface="Consolas" panose="020B0609020204030204" pitchFamily="49" charset="0"/>
              </a:rPr>
              <a:t>_ = new Node{ </a:t>
            </a:r>
            <a:r>
              <a:rPr lang="en-US" sz="1600" dirty="0" err="1">
                <a:solidFill>
                  <a:srgbClr val="0070C0"/>
                </a:solidFill>
                <a:latin typeface="Consolas" panose="020B0609020204030204" pitchFamily="49" charset="0"/>
              </a:rPr>
              <a:t>new_value</a:t>
            </a:r>
            <a:r>
              <a:rPr lang="en-US" sz="1600" dirty="0">
                <a:solidFill>
                  <a:srgbClr val="0070C0"/>
                </a:solidFill>
                <a:latin typeface="Consolas" panose="020B0609020204030204" pitchFamily="49" charset="0"/>
              </a:rPr>
              <a:t>, </a:t>
            </a:r>
            <a:r>
              <a:rPr lang="en-US" sz="1600" dirty="0" err="1">
                <a:solidFill>
                  <a:srgbClr val="0070C0"/>
                </a:solidFill>
                <a:latin typeface="Consolas" panose="020B0609020204030204" pitchFamily="49" charset="0"/>
              </a:rPr>
              <a:t>p_list_head</a:t>
            </a:r>
            <a:r>
              <a:rPr lang="en-US" sz="1600" dirty="0">
                <a:solidFill>
                  <a:srgbClr val="0070C0"/>
                </a:solidFill>
                <a:latin typeface="Consolas" panose="020B0609020204030204" pitchFamily="49" charset="0"/>
              </a:rPr>
              <a:t>_ };</a:t>
            </a:r>
          </a:p>
          <a:p>
            <a:pPr marL="800100" lvl="2" indent="0">
              <a:buNone/>
            </a:pPr>
            <a:r>
              <a:rPr lang="en-US" sz="1600" dirty="0">
                <a:solidFill>
                  <a:srgbClr val="FF0000"/>
                </a:solidFill>
                <a:latin typeface="Consolas" panose="020B0609020204030204" pitchFamily="49" charset="0"/>
              </a:rPr>
              <a:t>    ++</a:t>
            </a:r>
            <a:r>
              <a:rPr lang="en-US" sz="1600" dirty="0" err="1">
                <a:solidFill>
                  <a:srgbClr val="FF0000"/>
                </a:solidFill>
                <a:latin typeface="Consolas" panose="020B0609020204030204" pitchFamily="49" charset="0"/>
              </a:rPr>
              <a:t>list_size</a:t>
            </a:r>
            <a:r>
              <a:rPr lang="en-US" sz="1600" dirty="0">
                <a:solidFill>
                  <a:srgbClr val="FF0000"/>
                </a:solidFill>
                <a:latin typeface="Consolas" panose="020B0609020204030204" pitchFamily="49" charset="0"/>
              </a:rPr>
              <a:t>_;</a:t>
            </a:r>
          </a:p>
          <a:p>
            <a:pPr marL="800100" lvl="2" indent="0">
              <a:buNone/>
            </a:pPr>
            <a:r>
              <a:rPr lang="en-US" sz="1600" dirty="0">
                <a:latin typeface="Consolas" panose="020B0609020204030204" pitchFamily="49" charset="0"/>
              </a:rPr>
              <a:t>}</a:t>
            </a:r>
          </a:p>
          <a:p>
            <a:pPr marL="800100" lvl="2" indent="0">
              <a:buNone/>
            </a:pPr>
            <a:endParaRPr lang="en-US" sz="1600" dirty="0">
              <a:latin typeface="Consolas" panose="020B0609020204030204" pitchFamily="49" charset="0"/>
            </a:endParaRPr>
          </a:p>
          <a:p>
            <a:pPr marL="800100" lvl="2" indent="0">
              <a:buNone/>
              <a:defRPr/>
            </a:pPr>
            <a:r>
              <a:rPr lang="en-US" sz="1600" dirty="0">
                <a:latin typeface="Consolas" panose="020B0609020204030204" pitchFamily="49" charset="0"/>
              </a:rPr>
              <a:t>void </a:t>
            </a:r>
            <a:r>
              <a:rPr lang="en-US" sz="1600" dirty="0" err="1">
                <a:latin typeface="Consolas" panose="020B0609020204030204" pitchFamily="49" charset="0"/>
              </a:rPr>
              <a:t>Linked_list</a:t>
            </a:r>
            <a:r>
              <a:rPr lang="en-US" sz="1600" dirty="0">
                <a:latin typeface="Consolas" panose="020B0609020204030204" pitchFamily="49" charset="0"/>
              </a:rPr>
              <a:t>::</a:t>
            </a:r>
            <a:r>
              <a:rPr lang="en-US" sz="1600" dirty="0" err="1">
                <a:latin typeface="Consolas" panose="020B0609020204030204" pitchFamily="49" charset="0"/>
              </a:rPr>
              <a:t>pop_front</a:t>
            </a:r>
            <a:r>
              <a:rPr lang="en-US" sz="1600" dirty="0">
                <a:latin typeface="Consolas" panose="020B0609020204030204" pitchFamily="49" charset="0"/>
              </a:rPr>
              <a:t>() {</a:t>
            </a:r>
          </a:p>
          <a:p>
            <a:pPr marL="800100" lvl="2" indent="0">
              <a:buNone/>
              <a:defRPr/>
            </a:pPr>
            <a:r>
              <a:rPr lang="en-US" sz="1600" dirty="0">
                <a:latin typeface="Consolas" panose="020B0609020204030204" pitchFamily="49" charset="0"/>
              </a:rPr>
              <a:t>    if ( !empty() ) {</a:t>
            </a:r>
          </a:p>
          <a:p>
            <a:pPr marL="800100" lvl="2" indent="0">
              <a:buNone/>
              <a:defRPr/>
            </a:pPr>
            <a:r>
              <a:rPr lang="en-US" sz="1600" dirty="0">
                <a:latin typeface="Consolas" panose="020B0609020204030204" pitchFamily="49" charset="0"/>
              </a:rPr>
              <a:t>        Node *</a:t>
            </a:r>
            <a:r>
              <a:rPr lang="en-US" sz="1600" dirty="0" err="1">
                <a:latin typeface="Consolas" panose="020B0609020204030204" pitchFamily="49" charset="0"/>
              </a:rPr>
              <a:t>p_old_head</a:t>
            </a:r>
            <a:r>
              <a:rPr lang="en-US" sz="1600" dirty="0">
                <a:latin typeface="Consolas" panose="020B0609020204030204" pitchFamily="49" charset="0"/>
              </a:rPr>
              <a:t>{ </a:t>
            </a:r>
            <a:r>
              <a:rPr lang="en-US" sz="1600" dirty="0" err="1">
                <a:latin typeface="Consolas" panose="020B0609020204030204" pitchFamily="49" charset="0"/>
              </a:rPr>
              <a:t>p_list_head</a:t>
            </a:r>
            <a:r>
              <a:rPr lang="en-US" sz="1600" dirty="0">
                <a:latin typeface="Consolas" panose="020B0609020204030204" pitchFamily="49" charset="0"/>
              </a:rPr>
              <a:t>_ };</a:t>
            </a:r>
          </a:p>
          <a:p>
            <a:pPr marL="800100" lvl="2" indent="0">
              <a:buNone/>
              <a:defRPr/>
            </a:pPr>
            <a:r>
              <a:rPr lang="en-US" sz="1600" dirty="0">
                <a:solidFill>
                  <a:srgbClr val="0070C0"/>
                </a:solidFill>
                <a:latin typeface="Consolas" panose="020B0609020204030204" pitchFamily="49" charset="0"/>
              </a:rPr>
              <a:t>        </a:t>
            </a:r>
            <a:r>
              <a:rPr lang="en-US" sz="1600" dirty="0" err="1">
                <a:solidFill>
                  <a:srgbClr val="0070C0"/>
                </a:solidFill>
                <a:latin typeface="Consolas" panose="020B0609020204030204" pitchFamily="49" charset="0"/>
              </a:rPr>
              <a:t>p_list_head</a:t>
            </a:r>
            <a:r>
              <a:rPr lang="en-US" sz="1600" dirty="0">
                <a:solidFill>
                  <a:srgbClr val="0070C0"/>
                </a:solidFill>
                <a:latin typeface="Consolas" panose="020B0609020204030204" pitchFamily="49" charset="0"/>
              </a:rPr>
              <a:t>_ = </a:t>
            </a:r>
            <a:r>
              <a:rPr lang="en-US" sz="1600" dirty="0" err="1">
                <a:solidFill>
                  <a:srgbClr val="0070C0"/>
                </a:solidFill>
                <a:latin typeface="Consolas" panose="020B0609020204030204" pitchFamily="49" charset="0"/>
              </a:rPr>
              <a:t>p_list_head</a:t>
            </a:r>
            <a:r>
              <a:rPr lang="en-US" sz="1600" dirty="0">
                <a:solidFill>
                  <a:srgbClr val="0070C0"/>
                </a:solidFill>
                <a:latin typeface="Consolas" panose="020B0609020204030204" pitchFamily="49" charset="0"/>
              </a:rPr>
              <a:t>_-&gt;</a:t>
            </a:r>
            <a:r>
              <a:rPr lang="en-US" sz="1600" dirty="0" err="1">
                <a:solidFill>
                  <a:srgbClr val="0070C0"/>
                </a:solidFill>
                <a:latin typeface="Consolas" panose="020B0609020204030204" pitchFamily="49" charset="0"/>
              </a:rPr>
              <a:t>p_next_node</a:t>
            </a:r>
            <a:r>
              <a:rPr lang="en-US" sz="1600" dirty="0">
                <a:solidFill>
                  <a:srgbClr val="0070C0"/>
                </a:solidFill>
                <a:latin typeface="Consolas" panose="020B0609020204030204" pitchFamily="49" charset="0"/>
              </a:rPr>
              <a:t>();</a:t>
            </a:r>
          </a:p>
          <a:p>
            <a:pPr marL="800100" lvl="2" indent="0">
              <a:buNone/>
              <a:defRPr/>
            </a:pPr>
            <a:r>
              <a:rPr lang="en-US" sz="1600" dirty="0">
                <a:solidFill>
                  <a:srgbClr val="FF0000"/>
                </a:solidFill>
                <a:latin typeface="Consolas" panose="020B0609020204030204" pitchFamily="49" charset="0"/>
              </a:rPr>
              <a:t>        --</a:t>
            </a:r>
            <a:r>
              <a:rPr lang="en-US" sz="1600" dirty="0" err="1">
                <a:solidFill>
                  <a:srgbClr val="FF0000"/>
                </a:solidFill>
                <a:latin typeface="Consolas" panose="020B0609020204030204" pitchFamily="49" charset="0"/>
              </a:rPr>
              <a:t>list_size</a:t>
            </a:r>
            <a:r>
              <a:rPr lang="en-US" sz="1600" dirty="0">
                <a:solidFill>
                  <a:srgbClr val="FF0000"/>
                </a:solidFill>
                <a:latin typeface="Consolas" panose="020B0609020204030204" pitchFamily="49" charset="0"/>
              </a:rPr>
              <a:t>_;</a:t>
            </a:r>
          </a:p>
          <a:p>
            <a:pPr marL="800100" lvl="2" indent="0">
              <a:buNone/>
              <a:defRPr/>
            </a:pPr>
            <a:r>
              <a:rPr lang="en-US" sz="1600" dirty="0">
                <a:latin typeface="Consolas" panose="020B0609020204030204" pitchFamily="49" charset="0"/>
              </a:rPr>
              <a:t>        delete </a:t>
            </a:r>
            <a:r>
              <a:rPr lang="en-US" sz="1600" dirty="0" err="1">
                <a:latin typeface="Consolas" panose="020B0609020204030204" pitchFamily="49" charset="0"/>
              </a:rPr>
              <a:t>p_old_head</a:t>
            </a:r>
            <a:r>
              <a:rPr lang="en-US" sz="1600" dirty="0">
                <a:latin typeface="Consolas" panose="020B0609020204030204" pitchFamily="49" charset="0"/>
              </a:rPr>
              <a:t>;</a:t>
            </a:r>
          </a:p>
          <a:p>
            <a:pPr marL="800100" lvl="2" indent="0">
              <a:buNone/>
              <a:defRPr/>
            </a:pPr>
            <a:r>
              <a:rPr lang="en-US" sz="1600" dirty="0">
                <a:latin typeface="Consolas" panose="020B0609020204030204" pitchFamily="49" charset="0"/>
              </a:rPr>
              <a:t>        </a:t>
            </a:r>
            <a:r>
              <a:rPr lang="en-US" sz="1600" dirty="0" err="1">
                <a:latin typeface="Consolas" panose="020B0609020204030204" pitchFamily="49" charset="0"/>
              </a:rPr>
              <a:t>p_old_head</a:t>
            </a:r>
            <a:r>
              <a:rPr lang="en-US" sz="1600" dirty="0">
                <a:latin typeface="Consolas" panose="020B0609020204030204" pitchFamily="49" charset="0"/>
              </a:rPr>
              <a:t> = </a:t>
            </a:r>
            <a:r>
              <a:rPr lang="en-US" sz="1600" dirty="0" err="1">
                <a:latin typeface="Consolas" panose="020B0609020204030204" pitchFamily="49" charset="0"/>
              </a:rPr>
              <a:t>nullptr</a:t>
            </a:r>
            <a:r>
              <a:rPr lang="en-US" sz="1600" dirty="0">
                <a:latin typeface="Consolas" panose="020B0609020204030204" pitchFamily="49" charset="0"/>
              </a:rPr>
              <a:t>;</a:t>
            </a:r>
          </a:p>
          <a:p>
            <a:pPr marL="800100" lvl="2" indent="0">
              <a:buNone/>
              <a:defRPr/>
            </a:pPr>
            <a:r>
              <a:rPr lang="en-US" sz="1600" dirty="0">
                <a:latin typeface="Consolas" panose="020B0609020204030204" pitchFamily="49" charset="0"/>
              </a:rPr>
              <a:t>    }</a:t>
            </a:r>
          </a:p>
          <a:p>
            <a:pPr marL="800100" lvl="2" indent="0">
              <a:buNone/>
              <a:defRPr/>
            </a:pPr>
            <a:r>
              <a:rPr lang="en-US" sz="1600" dirty="0">
                <a:solidFill>
                  <a:prstClr val="black"/>
                </a:solidFill>
                <a:latin typeface="Consolas" panose="020B0609020204030204" pitchFamily="49" charset="0"/>
              </a:rPr>
              <a:t>}</a:t>
            </a:r>
          </a:p>
          <a:p>
            <a:pPr marL="800100" lvl="2" indent="0">
              <a:buNone/>
            </a:pPr>
            <a:endParaRPr lang="en-CA" sz="1400" dirty="0">
              <a:latin typeface="Consolas" panose="020B0609020204030204" pitchFamily="49" charset="0"/>
            </a:endParaRPr>
          </a:p>
          <a:p>
            <a:pPr marL="800100" lvl="2" indent="0">
              <a:buNone/>
            </a:pPr>
            <a:endParaRPr lang="en-CA" sz="1400" dirty="0">
              <a:latin typeface="Consolas" panose="020B0609020204030204" pitchFamily="49" charset="0"/>
            </a:endParaRPr>
          </a:p>
          <a:p>
            <a:pPr marL="1714500" lvl="4" indent="0">
              <a:buNone/>
            </a:pPr>
            <a:endParaRPr lang="en-US" dirty="0">
              <a:solidFill>
                <a:prstClr val="black"/>
              </a:solidFill>
            </a:endParaRPr>
          </a:p>
        </p:txBody>
      </p:sp>
      <p:pic>
        <p:nvPicPr>
          <p:cNvPr id="7" name="Audio 6">
            <a:hlinkClick r:id="" action="ppaction://media"/>
            <a:extLst>
              <a:ext uri="{FF2B5EF4-FFF2-40B4-BE49-F238E27FC236}">
                <a16:creationId xmlns:a16="http://schemas.microsoft.com/office/drawing/2014/main" id="{13A831CD-D1F4-42AD-916C-F086046EE60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63102048"/>
      </p:ext>
    </p:extLst>
  </p:cSld>
  <p:clrMapOvr>
    <a:masterClrMapping/>
  </p:clrMapOvr>
  <mc:AlternateContent xmlns:mc="http://schemas.openxmlformats.org/markup-compatibility/2006">
    <mc:Choice xmlns:p14="http://schemas.microsoft.com/office/powerpoint/2010/main" Requires="p14">
      <p:transition spd="slow" p14:dur="2000" advTm="30124"/>
    </mc:Choice>
    <mc:Fallback>
      <p:transition spd="slow" advTm="30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B127-653E-4B7B-AB93-242A4E9113D4}"/>
              </a:ext>
            </a:extLst>
          </p:cNvPr>
          <p:cNvSpPr>
            <a:spLocks noGrp="1"/>
          </p:cNvSpPr>
          <p:nvPr>
            <p:ph type="title"/>
          </p:nvPr>
        </p:nvSpPr>
        <p:spPr/>
        <p:txBody>
          <a:bodyPr/>
          <a:lstStyle/>
          <a:p>
            <a:r>
              <a:rPr lang="en-US" dirty="0"/>
              <a:t>Popping the front when not empty</a:t>
            </a:r>
          </a:p>
        </p:txBody>
      </p:sp>
      <p:sp>
        <p:nvSpPr>
          <p:cNvPr id="3" name="Content Placeholder 2">
            <a:extLst>
              <a:ext uri="{FF2B5EF4-FFF2-40B4-BE49-F238E27FC236}">
                <a16:creationId xmlns:a16="http://schemas.microsoft.com/office/drawing/2014/main" id="{AE9CE8C6-94A8-48D2-8BE9-A3B5DC7C6176}"/>
              </a:ext>
            </a:extLst>
          </p:cNvPr>
          <p:cNvSpPr>
            <a:spLocks noGrp="1"/>
          </p:cNvSpPr>
          <p:nvPr>
            <p:ph idx="1"/>
          </p:nvPr>
        </p:nvSpPr>
        <p:spPr/>
        <p:txBody>
          <a:bodyPr/>
          <a:lstStyle/>
          <a:p>
            <a:r>
              <a:rPr lang="en-US" dirty="0"/>
              <a:t>Note that all member variables are changed, as much as possible:</a:t>
            </a:r>
          </a:p>
          <a:p>
            <a:pPr lvl="1"/>
            <a:r>
              <a:rPr lang="en-US" dirty="0"/>
              <a:t>In the order they are defined</a:t>
            </a:r>
          </a:p>
          <a:p>
            <a:pPr lvl="1"/>
            <a:r>
              <a:rPr lang="en-US" dirty="0"/>
              <a:t>In the closest possible proximity to each other</a:t>
            </a:r>
          </a:p>
          <a:p>
            <a:pPr lvl="1"/>
            <a:endParaRPr lang="en-US" dirty="0"/>
          </a:p>
          <a:p>
            <a:r>
              <a:rPr lang="en-US" dirty="0"/>
              <a:t>This allows other programmers examining the class to:</a:t>
            </a:r>
          </a:p>
          <a:p>
            <a:pPr lvl="1"/>
            <a:r>
              <a:rPr lang="en-US" dirty="0"/>
              <a:t>Become more comfortable and familiar with your design</a:t>
            </a:r>
          </a:p>
          <a:p>
            <a:pPr lvl="2"/>
            <a:r>
              <a:rPr lang="en-US" dirty="0"/>
              <a:t>This helps when you make a mistake</a:t>
            </a:r>
          </a:p>
          <a:p>
            <a:pPr lvl="3"/>
            <a:r>
              <a:rPr lang="en-US" dirty="0"/>
              <a:t>For example, forgetting to update one specific member variable</a:t>
            </a:r>
          </a:p>
          <a:p>
            <a:pPr lvl="2"/>
            <a:r>
              <a:rPr lang="en-US" dirty="0"/>
              <a:t>It helps when adding more member variables:</a:t>
            </a:r>
          </a:p>
          <a:p>
            <a:pPr lvl="3"/>
            <a:r>
              <a:rPr lang="en-US" dirty="0"/>
              <a:t>Anywhere that one member variable is changing may indicate where a new member variable may have to be updated</a:t>
            </a:r>
          </a:p>
          <a:p>
            <a:pPr lvl="1"/>
            <a:r>
              <a:rPr lang="en-US" dirty="0"/>
              <a:t>Avoid making mistakes by having as few statements as possible that leave the linked list be in an inconsistent state</a:t>
            </a:r>
          </a:p>
          <a:p>
            <a:pPr lvl="2"/>
            <a:r>
              <a:rPr lang="en-US" dirty="0"/>
              <a:t>That is, where, for example, the number of actual nodes in the linked list does not match the member variable </a:t>
            </a:r>
            <a:r>
              <a:rPr lang="en-US" dirty="0" err="1">
                <a:latin typeface="Consolas" panose="020B0609020204030204" pitchFamily="49" charset="0"/>
              </a:rPr>
              <a:t>list_size</a:t>
            </a:r>
            <a:r>
              <a:rPr lang="en-US" dirty="0">
                <a:latin typeface="Consolas" panose="020B0609020204030204" pitchFamily="49" charset="0"/>
              </a:rPr>
              <a:t>_</a:t>
            </a:r>
          </a:p>
        </p:txBody>
      </p:sp>
      <p:pic>
        <p:nvPicPr>
          <p:cNvPr id="6" name="Audio 5">
            <a:hlinkClick r:id="" action="ppaction://media"/>
            <a:extLst>
              <a:ext uri="{FF2B5EF4-FFF2-40B4-BE49-F238E27FC236}">
                <a16:creationId xmlns:a16="http://schemas.microsoft.com/office/drawing/2014/main" id="{B62ABF3F-29E8-4207-8A1D-7926FC4D241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81539418"/>
      </p:ext>
    </p:extLst>
  </p:cSld>
  <p:clrMapOvr>
    <a:masterClrMapping/>
  </p:clrMapOvr>
  <mc:AlternateContent xmlns:mc="http://schemas.openxmlformats.org/markup-compatibility/2006">
    <mc:Choice xmlns:p14="http://schemas.microsoft.com/office/powerpoint/2010/main" Requires="p14">
      <p:transition spd="slow" p14:dur="2000" advTm="129279"/>
    </mc:Choice>
    <mc:Fallback>
      <p:transition spd="slow" advTm="129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Simplifying push front</a:t>
            </a:r>
            <a:endParaRPr lang="en-CA" dirty="0"/>
          </a:p>
        </p:txBody>
      </p:sp>
      <p:sp>
        <p:nvSpPr>
          <p:cNvPr id="3" name="Content Placeholder 2"/>
          <p:cNvSpPr>
            <a:spLocks noGrp="1"/>
          </p:cNvSpPr>
          <p:nvPr>
            <p:ph idx="1"/>
          </p:nvPr>
        </p:nvSpPr>
        <p:spPr>
          <a:xfrm>
            <a:off x="457200" y="1600200"/>
            <a:ext cx="8363272" cy="4525963"/>
          </a:xfrm>
        </p:spPr>
        <p:txBody>
          <a:bodyPr/>
          <a:lstStyle/>
          <a:p>
            <a:r>
              <a:rPr lang="en-US" dirty="0"/>
              <a:t>Less ideal would be to switch order at a whim,</a:t>
            </a:r>
            <a:br>
              <a:rPr lang="en-US" dirty="0"/>
            </a:br>
            <a:r>
              <a:rPr lang="en-US" dirty="0"/>
              <a:t>	and to change some member variables almost as an afterthought</a:t>
            </a:r>
            <a:endParaRPr lang="en-US" sz="1400" dirty="0">
              <a:solidFill>
                <a:prstClr val="black"/>
              </a:solidFill>
              <a:latin typeface="Consolas" panose="020B0609020204030204" pitchFamily="49" charset="0"/>
            </a:endParaRPr>
          </a:p>
          <a:p>
            <a:pPr marL="800100" lvl="2" indent="0">
              <a:buNone/>
            </a:pPr>
            <a:r>
              <a:rPr lang="en-US" sz="1600" dirty="0">
                <a:solidFill>
                  <a:prstClr val="black"/>
                </a:solidFill>
                <a:latin typeface="Consolas" panose="020B0609020204030204" pitchFamily="49" charset="0"/>
              </a:rPr>
              <a:t>void </a:t>
            </a:r>
            <a:r>
              <a:rPr lang="en-US" sz="1600" dirty="0" err="1">
                <a:solidFill>
                  <a:prstClr val="black"/>
                </a:solidFill>
                <a:latin typeface="Consolas" panose="020B0609020204030204" pitchFamily="49" charset="0"/>
              </a:rPr>
              <a:t>Linked_list</a:t>
            </a:r>
            <a:r>
              <a:rPr lang="en-US" sz="1600" dirty="0">
                <a:solidFill>
                  <a:prstClr val="black"/>
                </a:solidFill>
                <a:latin typeface="Consolas" panose="020B0609020204030204" pitchFamily="49" charset="0"/>
              </a:rPr>
              <a:t>::</a:t>
            </a:r>
            <a:r>
              <a:rPr lang="en-US" sz="1600" dirty="0" err="1">
                <a:solidFill>
                  <a:prstClr val="black"/>
                </a:solidFill>
                <a:latin typeface="Consolas" panose="020B0609020204030204" pitchFamily="49" charset="0"/>
              </a:rPr>
              <a:t>push_front</a:t>
            </a:r>
            <a:r>
              <a:rPr lang="en-US" sz="1600" dirty="0">
                <a:solidFill>
                  <a:prstClr val="black"/>
                </a:solidFill>
                <a:latin typeface="Consolas" panose="020B0609020204030204" pitchFamily="49" charset="0"/>
              </a:rPr>
              <a:t>( double </a:t>
            </a:r>
            <a:r>
              <a:rPr lang="en-US" sz="1600" dirty="0" err="1">
                <a:solidFill>
                  <a:prstClr val="black"/>
                </a:solidFill>
                <a:latin typeface="Consolas" panose="020B0609020204030204" pitchFamily="49" charset="0"/>
              </a:rPr>
              <a:t>new_value</a:t>
            </a:r>
            <a:r>
              <a:rPr lang="en-US" sz="1600" dirty="0">
                <a:solidFill>
                  <a:prstClr val="black"/>
                </a:solidFill>
                <a:latin typeface="Consolas" panose="020B0609020204030204" pitchFamily="49" charset="0"/>
              </a:rPr>
              <a:t> ) {</a:t>
            </a:r>
          </a:p>
          <a:p>
            <a:pPr marL="800100" lvl="2" indent="0">
              <a:buNone/>
            </a:pPr>
            <a:r>
              <a:rPr lang="en-US" sz="1600" dirty="0">
                <a:solidFill>
                  <a:srgbClr val="FF0000"/>
                </a:solidFill>
                <a:latin typeface="Consolas" panose="020B0609020204030204" pitchFamily="49" charset="0"/>
              </a:rPr>
              <a:t>    ++</a:t>
            </a:r>
            <a:r>
              <a:rPr lang="en-US" sz="1600" dirty="0" err="1">
                <a:solidFill>
                  <a:srgbClr val="FF0000"/>
                </a:solidFill>
                <a:latin typeface="Consolas" panose="020B0609020204030204" pitchFamily="49" charset="0"/>
              </a:rPr>
              <a:t>list_size</a:t>
            </a:r>
            <a:r>
              <a:rPr lang="en-US" sz="1600" dirty="0">
                <a:solidFill>
                  <a:srgbClr val="FF0000"/>
                </a:solidFill>
                <a:latin typeface="Consolas" panose="020B0609020204030204" pitchFamily="49" charset="0"/>
              </a:rPr>
              <a:t>_;</a:t>
            </a:r>
          </a:p>
          <a:p>
            <a:pPr marL="800100" lvl="2" indent="0">
              <a:buNone/>
            </a:pPr>
            <a:r>
              <a:rPr lang="en-US" sz="1600" dirty="0">
                <a:solidFill>
                  <a:srgbClr val="0070C0"/>
                </a:solidFill>
                <a:latin typeface="Consolas" panose="020B0609020204030204" pitchFamily="49" charset="0"/>
              </a:rPr>
              <a:t>    </a:t>
            </a:r>
            <a:r>
              <a:rPr lang="en-US" sz="1600" dirty="0" err="1">
                <a:solidFill>
                  <a:srgbClr val="0070C0"/>
                </a:solidFill>
                <a:latin typeface="Consolas" panose="020B0609020204030204" pitchFamily="49" charset="0"/>
              </a:rPr>
              <a:t>p_list_head</a:t>
            </a:r>
            <a:r>
              <a:rPr lang="en-US" sz="1600" dirty="0">
                <a:solidFill>
                  <a:srgbClr val="0070C0"/>
                </a:solidFill>
                <a:latin typeface="Consolas" panose="020B0609020204030204" pitchFamily="49" charset="0"/>
              </a:rPr>
              <a:t>_ = new Node{ </a:t>
            </a:r>
            <a:r>
              <a:rPr lang="en-US" sz="1600" dirty="0" err="1">
                <a:solidFill>
                  <a:srgbClr val="0070C0"/>
                </a:solidFill>
                <a:latin typeface="Consolas" panose="020B0609020204030204" pitchFamily="49" charset="0"/>
              </a:rPr>
              <a:t>new_value</a:t>
            </a:r>
            <a:r>
              <a:rPr lang="en-US" sz="1600" dirty="0">
                <a:solidFill>
                  <a:srgbClr val="0070C0"/>
                </a:solidFill>
                <a:latin typeface="Consolas" panose="020B0609020204030204" pitchFamily="49" charset="0"/>
              </a:rPr>
              <a:t>, </a:t>
            </a:r>
            <a:r>
              <a:rPr lang="en-US" sz="1600" dirty="0" err="1">
                <a:solidFill>
                  <a:srgbClr val="0070C0"/>
                </a:solidFill>
                <a:latin typeface="Consolas" panose="020B0609020204030204" pitchFamily="49" charset="0"/>
              </a:rPr>
              <a:t>p_list_head</a:t>
            </a:r>
            <a:r>
              <a:rPr lang="en-US" sz="1600" dirty="0">
                <a:solidFill>
                  <a:srgbClr val="0070C0"/>
                </a:solidFill>
                <a:latin typeface="Consolas" panose="020B0609020204030204" pitchFamily="49" charset="0"/>
              </a:rPr>
              <a:t>_ };</a:t>
            </a:r>
          </a:p>
          <a:p>
            <a:pPr marL="800100" lvl="2" indent="0">
              <a:buNone/>
            </a:pPr>
            <a:r>
              <a:rPr lang="en-US" sz="1600" dirty="0">
                <a:latin typeface="Consolas" panose="020B0609020204030204" pitchFamily="49" charset="0"/>
              </a:rPr>
              <a:t>}</a:t>
            </a:r>
          </a:p>
          <a:p>
            <a:pPr marL="800100" lvl="2" indent="0">
              <a:buNone/>
            </a:pPr>
            <a:endParaRPr lang="en-US" sz="1600" dirty="0">
              <a:latin typeface="Consolas" panose="020B0609020204030204" pitchFamily="49" charset="0"/>
            </a:endParaRPr>
          </a:p>
          <a:p>
            <a:pPr marL="800100" lvl="2" indent="0">
              <a:buNone/>
              <a:defRPr/>
            </a:pPr>
            <a:r>
              <a:rPr lang="en-US" sz="1600" dirty="0">
                <a:latin typeface="Consolas" panose="020B0609020204030204" pitchFamily="49" charset="0"/>
              </a:rPr>
              <a:t>void </a:t>
            </a:r>
            <a:r>
              <a:rPr lang="en-US" sz="1600" dirty="0" err="1">
                <a:latin typeface="Consolas" panose="020B0609020204030204" pitchFamily="49" charset="0"/>
              </a:rPr>
              <a:t>Linked_list</a:t>
            </a:r>
            <a:r>
              <a:rPr lang="en-US" sz="1600" dirty="0">
                <a:latin typeface="Consolas" panose="020B0609020204030204" pitchFamily="49" charset="0"/>
              </a:rPr>
              <a:t>::</a:t>
            </a:r>
            <a:r>
              <a:rPr lang="en-US" sz="1600" dirty="0" err="1">
                <a:latin typeface="Consolas" panose="020B0609020204030204" pitchFamily="49" charset="0"/>
              </a:rPr>
              <a:t>pop_front</a:t>
            </a:r>
            <a:r>
              <a:rPr lang="en-US" sz="1600" dirty="0">
                <a:latin typeface="Consolas" panose="020B0609020204030204" pitchFamily="49" charset="0"/>
              </a:rPr>
              <a:t>() {</a:t>
            </a:r>
          </a:p>
          <a:p>
            <a:pPr marL="800100" lvl="2" indent="0">
              <a:buNone/>
              <a:defRPr/>
            </a:pPr>
            <a:r>
              <a:rPr lang="en-US" sz="1600" dirty="0">
                <a:latin typeface="Consolas" panose="020B0609020204030204" pitchFamily="49" charset="0"/>
              </a:rPr>
              <a:t>    if ( !empty() ) {</a:t>
            </a:r>
          </a:p>
          <a:p>
            <a:pPr marL="800100" lvl="2" indent="0">
              <a:buNone/>
              <a:defRPr/>
            </a:pPr>
            <a:r>
              <a:rPr lang="en-US" sz="1600" dirty="0">
                <a:latin typeface="Consolas" panose="020B0609020204030204" pitchFamily="49" charset="0"/>
              </a:rPr>
              <a:t>        Node *</a:t>
            </a:r>
            <a:r>
              <a:rPr lang="en-US" sz="1600" dirty="0" err="1">
                <a:latin typeface="Consolas" panose="020B0609020204030204" pitchFamily="49" charset="0"/>
              </a:rPr>
              <a:t>p_old_head</a:t>
            </a:r>
            <a:r>
              <a:rPr lang="en-US" sz="1600" dirty="0">
                <a:latin typeface="Consolas" panose="020B0609020204030204" pitchFamily="49" charset="0"/>
              </a:rPr>
              <a:t>{ </a:t>
            </a:r>
            <a:r>
              <a:rPr lang="en-US" sz="1600" dirty="0" err="1">
                <a:latin typeface="Consolas" panose="020B0609020204030204" pitchFamily="49" charset="0"/>
              </a:rPr>
              <a:t>p_list_head</a:t>
            </a:r>
            <a:r>
              <a:rPr lang="en-US" sz="1600" dirty="0">
                <a:latin typeface="Consolas" panose="020B0609020204030204" pitchFamily="49" charset="0"/>
              </a:rPr>
              <a:t>_ };</a:t>
            </a:r>
          </a:p>
          <a:p>
            <a:pPr marL="800100" lvl="2" indent="0">
              <a:buNone/>
              <a:defRPr/>
            </a:pPr>
            <a:r>
              <a:rPr lang="en-US" sz="1600" dirty="0">
                <a:solidFill>
                  <a:srgbClr val="0070C0"/>
                </a:solidFill>
                <a:latin typeface="Consolas" panose="020B0609020204030204" pitchFamily="49" charset="0"/>
              </a:rPr>
              <a:t>        </a:t>
            </a:r>
            <a:r>
              <a:rPr lang="en-US" sz="1600" dirty="0" err="1">
                <a:solidFill>
                  <a:srgbClr val="0070C0"/>
                </a:solidFill>
                <a:latin typeface="Consolas" panose="020B0609020204030204" pitchFamily="49" charset="0"/>
              </a:rPr>
              <a:t>p_list_head</a:t>
            </a:r>
            <a:r>
              <a:rPr lang="en-US" sz="1600" dirty="0">
                <a:solidFill>
                  <a:srgbClr val="0070C0"/>
                </a:solidFill>
                <a:latin typeface="Consolas" panose="020B0609020204030204" pitchFamily="49" charset="0"/>
              </a:rPr>
              <a:t>_ = </a:t>
            </a:r>
            <a:r>
              <a:rPr lang="en-US" sz="1600" dirty="0" err="1">
                <a:solidFill>
                  <a:srgbClr val="0070C0"/>
                </a:solidFill>
                <a:latin typeface="Consolas" panose="020B0609020204030204" pitchFamily="49" charset="0"/>
              </a:rPr>
              <a:t>p_list_head</a:t>
            </a:r>
            <a:r>
              <a:rPr lang="en-US" sz="1600" dirty="0">
                <a:solidFill>
                  <a:srgbClr val="0070C0"/>
                </a:solidFill>
                <a:latin typeface="Consolas" panose="020B0609020204030204" pitchFamily="49" charset="0"/>
              </a:rPr>
              <a:t>_-&gt;</a:t>
            </a:r>
            <a:r>
              <a:rPr lang="en-US" sz="1600" dirty="0" err="1">
                <a:solidFill>
                  <a:srgbClr val="0070C0"/>
                </a:solidFill>
                <a:latin typeface="Consolas" panose="020B0609020204030204" pitchFamily="49" charset="0"/>
              </a:rPr>
              <a:t>p_next_node</a:t>
            </a:r>
            <a:r>
              <a:rPr lang="en-US" sz="1600" dirty="0">
                <a:solidFill>
                  <a:srgbClr val="0070C0"/>
                </a:solidFill>
                <a:latin typeface="Consolas" panose="020B0609020204030204" pitchFamily="49" charset="0"/>
              </a:rPr>
              <a:t>();</a:t>
            </a:r>
            <a:endParaRPr lang="en-US" sz="1600" dirty="0">
              <a:solidFill>
                <a:srgbClr val="FF0000"/>
              </a:solidFill>
              <a:latin typeface="Consolas" panose="020B0609020204030204" pitchFamily="49" charset="0"/>
            </a:endParaRPr>
          </a:p>
          <a:p>
            <a:pPr marL="800100" lvl="2" indent="0">
              <a:buNone/>
              <a:defRPr/>
            </a:pPr>
            <a:r>
              <a:rPr lang="en-US" sz="1600" dirty="0">
                <a:latin typeface="Consolas" panose="020B0609020204030204" pitchFamily="49" charset="0"/>
              </a:rPr>
              <a:t>        delete </a:t>
            </a:r>
            <a:r>
              <a:rPr lang="en-US" sz="1600" dirty="0" err="1">
                <a:latin typeface="Consolas" panose="020B0609020204030204" pitchFamily="49" charset="0"/>
              </a:rPr>
              <a:t>p_old_head</a:t>
            </a:r>
            <a:r>
              <a:rPr lang="en-US" sz="1600" dirty="0">
                <a:latin typeface="Consolas" panose="020B0609020204030204" pitchFamily="49" charset="0"/>
              </a:rPr>
              <a:t>;</a:t>
            </a:r>
          </a:p>
          <a:p>
            <a:pPr marL="800100" lvl="2" indent="0">
              <a:buNone/>
              <a:defRPr/>
            </a:pPr>
            <a:r>
              <a:rPr lang="en-US" sz="1600" dirty="0">
                <a:latin typeface="Consolas" panose="020B0609020204030204" pitchFamily="49" charset="0"/>
              </a:rPr>
              <a:t>        </a:t>
            </a:r>
            <a:r>
              <a:rPr lang="en-US" sz="1600" dirty="0" err="1">
                <a:latin typeface="Consolas" panose="020B0609020204030204" pitchFamily="49" charset="0"/>
              </a:rPr>
              <a:t>p_old_head</a:t>
            </a:r>
            <a:r>
              <a:rPr lang="en-US" sz="1600" dirty="0">
                <a:latin typeface="Consolas" panose="020B0609020204030204" pitchFamily="49" charset="0"/>
              </a:rPr>
              <a:t> = </a:t>
            </a:r>
            <a:r>
              <a:rPr lang="en-US" sz="1600" dirty="0" err="1">
                <a:latin typeface="Consolas" panose="020B0609020204030204" pitchFamily="49" charset="0"/>
              </a:rPr>
              <a:t>nullptr</a:t>
            </a:r>
            <a:r>
              <a:rPr lang="en-US" sz="1600" dirty="0">
                <a:latin typeface="Consolas" panose="020B0609020204030204" pitchFamily="49" charset="0"/>
              </a:rPr>
              <a:t>;</a:t>
            </a:r>
          </a:p>
          <a:p>
            <a:pPr marL="800100" lvl="2" indent="0">
              <a:buNone/>
              <a:defRPr/>
            </a:pPr>
            <a:r>
              <a:rPr lang="en-US" sz="1600" dirty="0">
                <a:solidFill>
                  <a:srgbClr val="FF0000"/>
                </a:solidFill>
                <a:latin typeface="Consolas" panose="020B0609020204030204" pitchFamily="49" charset="0"/>
              </a:rPr>
              <a:t>        --</a:t>
            </a:r>
            <a:r>
              <a:rPr lang="en-US" sz="1600" dirty="0" err="1">
                <a:solidFill>
                  <a:srgbClr val="FF0000"/>
                </a:solidFill>
                <a:latin typeface="Consolas" panose="020B0609020204030204" pitchFamily="49" charset="0"/>
              </a:rPr>
              <a:t>list_size</a:t>
            </a:r>
            <a:r>
              <a:rPr lang="en-US" sz="1600" dirty="0">
                <a:solidFill>
                  <a:srgbClr val="FF0000"/>
                </a:solidFill>
                <a:latin typeface="Consolas" panose="020B0609020204030204" pitchFamily="49" charset="0"/>
              </a:rPr>
              <a:t>_;</a:t>
            </a:r>
            <a:endParaRPr lang="en-US" sz="1600" dirty="0">
              <a:latin typeface="Consolas" panose="020B0609020204030204" pitchFamily="49" charset="0"/>
            </a:endParaRPr>
          </a:p>
          <a:p>
            <a:pPr marL="800100" lvl="2" indent="0">
              <a:buNone/>
              <a:defRPr/>
            </a:pPr>
            <a:r>
              <a:rPr lang="en-US" sz="1600" dirty="0">
                <a:latin typeface="Consolas" panose="020B0609020204030204" pitchFamily="49" charset="0"/>
              </a:rPr>
              <a:t>    }</a:t>
            </a:r>
          </a:p>
          <a:p>
            <a:pPr marL="800100" lvl="2" indent="0">
              <a:buNone/>
              <a:defRPr/>
            </a:pPr>
            <a:r>
              <a:rPr lang="en-US" sz="1600" dirty="0">
                <a:solidFill>
                  <a:prstClr val="black"/>
                </a:solidFill>
                <a:latin typeface="Consolas" panose="020B0609020204030204" pitchFamily="49" charset="0"/>
              </a:rPr>
              <a:t>}</a:t>
            </a:r>
            <a:endParaRPr lang="en-CA" sz="1400" dirty="0">
              <a:latin typeface="Consolas" panose="020B0609020204030204" pitchFamily="49" charset="0"/>
            </a:endParaRPr>
          </a:p>
          <a:p>
            <a:pPr marL="800100" lvl="2" indent="0">
              <a:buNone/>
            </a:pPr>
            <a:endParaRPr lang="en-CA" sz="1400" dirty="0">
              <a:latin typeface="Consolas" panose="020B0609020204030204" pitchFamily="49" charset="0"/>
            </a:endParaRPr>
          </a:p>
          <a:p>
            <a:pPr marL="1714500" lvl="4" indent="0">
              <a:buNone/>
            </a:pPr>
            <a:endParaRPr lang="en-US" dirty="0">
              <a:solidFill>
                <a:prstClr val="black"/>
              </a:solidFill>
            </a:endParaRPr>
          </a:p>
        </p:txBody>
      </p:sp>
      <p:pic>
        <p:nvPicPr>
          <p:cNvPr id="6" name="Audio 5">
            <a:hlinkClick r:id="" action="ppaction://media"/>
            <a:extLst>
              <a:ext uri="{FF2B5EF4-FFF2-40B4-BE49-F238E27FC236}">
                <a16:creationId xmlns:a16="http://schemas.microsoft.com/office/drawing/2014/main" id="{37FBB9D4-D693-48B3-8521-9B479562437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4282105"/>
      </p:ext>
    </p:extLst>
  </p:cSld>
  <p:clrMapOvr>
    <a:masterClrMapping/>
  </p:clrMapOvr>
  <mc:AlternateContent xmlns:mc="http://schemas.openxmlformats.org/markup-compatibility/2006">
    <mc:Choice xmlns:p14="http://schemas.microsoft.com/office/powerpoint/2010/main" Requires="p14">
      <p:transition spd="slow" p14:dur="2000" advTm="91884"/>
    </mc:Choice>
    <mc:Fallback>
      <p:transition spd="slow" advTm="91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Simplifying push front</a:t>
            </a:r>
            <a:endParaRPr lang="en-CA" dirty="0"/>
          </a:p>
        </p:txBody>
      </p:sp>
      <p:sp>
        <p:nvSpPr>
          <p:cNvPr id="3" name="Content Placeholder 2"/>
          <p:cNvSpPr>
            <a:spLocks noGrp="1"/>
          </p:cNvSpPr>
          <p:nvPr>
            <p:ph idx="1"/>
          </p:nvPr>
        </p:nvSpPr>
        <p:spPr>
          <a:xfrm>
            <a:off x="457200" y="1600200"/>
            <a:ext cx="8075240" cy="4525963"/>
          </a:xfrm>
        </p:spPr>
        <p:txBody>
          <a:bodyPr/>
          <a:lstStyle/>
          <a:p>
            <a:r>
              <a:rPr lang="en-US" dirty="0"/>
              <a:t>You can group and highlight statements changing the state:</a:t>
            </a:r>
            <a:endParaRPr lang="en-US" sz="1400" dirty="0">
              <a:solidFill>
                <a:prstClr val="black"/>
              </a:solidFill>
              <a:latin typeface="Consolas" panose="020B0609020204030204" pitchFamily="49" charset="0"/>
            </a:endParaRPr>
          </a:p>
          <a:p>
            <a:pPr marL="800100" lvl="2" indent="0">
              <a:buNone/>
            </a:pPr>
            <a:r>
              <a:rPr lang="en-US" sz="1400" dirty="0">
                <a:solidFill>
                  <a:prstClr val="black"/>
                </a:solidFill>
                <a:latin typeface="Consolas" panose="020B0609020204030204" pitchFamily="49" charset="0"/>
              </a:rPr>
              <a:t>void </a:t>
            </a:r>
            <a:r>
              <a:rPr lang="en-US" sz="1400" dirty="0" err="1">
                <a:solidFill>
                  <a:prstClr val="black"/>
                </a:solidFill>
                <a:latin typeface="Consolas" panose="020B0609020204030204" pitchFamily="49" charset="0"/>
              </a:rPr>
              <a:t>Linked_list</a:t>
            </a:r>
            <a:r>
              <a:rPr lang="en-US" sz="1400" dirty="0">
                <a:solidFill>
                  <a:prstClr val="black"/>
                </a:solidFill>
                <a:latin typeface="Consolas" panose="020B0609020204030204" pitchFamily="49" charset="0"/>
              </a:rPr>
              <a:t>::</a:t>
            </a:r>
            <a:r>
              <a:rPr lang="en-US" sz="1400" dirty="0" err="1">
                <a:solidFill>
                  <a:prstClr val="black"/>
                </a:solidFill>
                <a:latin typeface="Consolas" panose="020B0609020204030204" pitchFamily="49" charset="0"/>
              </a:rPr>
              <a:t>push_front</a:t>
            </a:r>
            <a:r>
              <a:rPr lang="en-US" sz="1400" dirty="0">
                <a:solidFill>
                  <a:prstClr val="black"/>
                </a:solidFill>
                <a:latin typeface="Consolas" panose="020B0609020204030204" pitchFamily="49" charset="0"/>
              </a:rPr>
              <a:t>( double </a:t>
            </a:r>
            <a:r>
              <a:rPr lang="en-US" sz="1400" dirty="0" err="1">
                <a:solidFill>
                  <a:prstClr val="black"/>
                </a:solidFill>
                <a:latin typeface="Consolas" panose="020B0609020204030204" pitchFamily="49" charset="0"/>
              </a:rPr>
              <a:t>new_value</a:t>
            </a:r>
            <a:r>
              <a:rPr lang="en-US" sz="1400" dirty="0">
                <a:solidFill>
                  <a:prstClr val="black"/>
                </a:solidFill>
                <a:latin typeface="Consolas" panose="020B0609020204030204" pitchFamily="49" charset="0"/>
              </a:rPr>
              <a:t> ) {</a:t>
            </a:r>
          </a:p>
          <a:p>
            <a:pPr marL="800100" lvl="2" indent="0">
              <a:buNone/>
            </a:pPr>
            <a:r>
              <a:rPr lang="en-US" sz="1400" dirty="0">
                <a:solidFill>
                  <a:srgbClr val="0070C0"/>
                </a:solidFill>
                <a:latin typeface="Consolas" panose="020B0609020204030204" pitchFamily="49" charset="0"/>
              </a:rPr>
              <a:t>    </a:t>
            </a:r>
            <a:r>
              <a:rPr lang="en-US" sz="1400" dirty="0">
                <a:solidFill>
                  <a:srgbClr val="7030A0"/>
                </a:solidFill>
                <a:latin typeface="Consolas" panose="020B0609020204030204" pitchFamily="49" charset="0"/>
              </a:rPr>
              <a:t>// Begin critical code:</a:t>
            </a:r>
          </a:p>
          <a:p>
            <a:pPr marL="800100" lvl="2" indent="0">
              <a:buNone/>
            </a:pPr>
            <a:r>
              <a:rPr lang="en-US" sz="1400" dirty="0">
                <a:solidFill>
                  <a:srgbClr val="7030A0"/>
                </a:solidFill>
                <a:latin typeface="Consolas" panose="020B0609020204030204" pitchFamily="49" charset="0"/>
              </a:rPr>
              <a:t>        </a:t>
            </a:r>
            <a:r>
              <a:rPr lang="en-US" sz="1400" dirty="0" err="1">
                <a:solidFill>
                  <a:srgbClr val="7030A0"/>
                </a:solidFill>
                <a:latin typeface="Consolas" panose="020B0609020204030204" pitchFamily="49" charset="0"/>
              </a:rPr>
              <a:t>p_list_head</a:t>
            </a:r>
            <a:r>
              <a:rPr lang="en-US" sz="1400" dirty="0">
                <a:solidFill>
                  <a:srgbClr val="7030A0"/>
                </a:solidFill>
                <a:latin typeface="Consolas" panose="020B0609020204030204" pitchFamily="49" charset="0"/>
              </a:rPr>
              <a:t>_ = new Node{ </a:t>
            </a:r>
            <a:r>
              <a:rPr lang="en-US" sz="1400" dirty="0" err="1">
                <a:solidFill>
                  <a:srgbClr val="7030A0"/>
                </a:solidFill>
                <a:latin typeface="Consolas" panose="020B0609020204030204" pitchFamily="49" charset="0"/>
              </a:rPr>
              <a:t>new_value</a:t>
            </a:r>
            <a:r>
              <a:rPr lang="en-US" sz="1400" dirty="0">
                <a:solidFill>
                  <a:srgbClr val="7030A0"/>
                </a:solidFill>
                <a:latin typeface="Consolas" panose="020B0609020204030204" pitchFamily="49" charset="0"/>
              </a:rPr>
              <a:t>, </a:t>
            </a:r>
            <a:r>
              <a:rPr lang="en-US" sz="1400" dirty="0" err="1">
                <a:solidFill>
                  <a:srgbClr val="7030A0"/>
                </a:solidFill>
                <a:latin typeface="Consolas" panose="020B0609020204030204" pitchFamily="49" charset="0"/>
              </a:rPr>
              <a:t>p_list_head</a:t>
            </a:r>
            <a:r>
              <a:rPr lang="en-US" sz="1400" dirty="0">
                <a:solidFill>
                  <a:srgbClr val="7030A0"/>
                </a:solidFill>
                <a:latin typeface="Consolas" panose="020B0609020204030204" pitchFamily="49" charset="0"/>
              </a:rPr>
              <a:t>_ };</a:t>
            </a:r>
          </a:p>
          <a:p>
            <a:pPr marL="800100" lvl="2" indent="0">
              <a:buNone/>
            </a:pPr>
            <a:r>
              <a:rPr lang="en-US" sz="1400" dirty="0">
                <a:solidFill>
                  <a:srgbClr val="7030A0"/>
                </a:solidFill>
                <a:latin typeface="Consolas" panose="020B0609020204030204" pitchFamily="49" charset="0"/>
              </a:rPr>
              <a:t>        ++</a:t>
            </a:r>
            <a:r>
              <a:rPr lang="en-US" sz="1400" dirty="0" err="1">
                <a:solidFill>
                  <a:srgbClr val="7030A0"/>
                </a:solidFill>
                <a:latin typeface="Consolas" panose="020B0609020204030204" pitchFamily="49" charset="0"/>
              </a:rPr>
              <a:t>list_size</a:t>
            </a:r>
            <a:r>
              <a:rPr lang="en-US" sz="1400" dirty="0">
                <a:solidFill>
                  <a:srgbClr val="7030A0"/>
                </a:solidFill>
                <a:latin typeface="Consolas" panose="020B0609020204030204" pitchFamily="49" charset="0"/>
              </a:rPr>
              <a:t>_;</a:t>
            </a:r>
          </a:p>
          <a:p>
            <a:pPr marL="800100" lvl="2" indent="0">
              <a:buNone/>
            </a:pPr>
            <a:r>
              <a:rPr lang="en-US" sz="1400" dirty="0">
                <a:solidFill>
                  <a:srgbClr val="7030A0"/>
                </a:solidFill>
                <a:latin typeface="Consolas" panose="020B0609020204030204" pitchFamily="49" charset="0"/>
              </a:rPr>
              <a:t>    // End critical code</a:t>
            </a:r>
          </a:p>
          <a:p>
            <a:pPr marL="800100" lvl="2" indent="0">
              <a:buNone/>
            </a:pPr>
            <a:r>
              <a:rPr lang="en-US" sz="1400" dirty="0">
                <a:latin typeface="Consolas" panose="020B0609020204030204" pitchFamily="49" charset="0"/>
              </a:rPr>
              <a:t>}</a:t>
            </a:r>
          </a:p>
          <a:p>
            <a:pPr marL="800100" lvl="2" indent="0">
              <a:buNone/>
              <a:defRPr/>
            </a:pPr>
            <a:r>
              <a:rPr lang="en-US" sz="1400" dirty="0">
                <a:latin typeface="Consolas" panose="020B0609020204030204" pitchFamily="49" charset="0"/>
              </a:rPr>
              <a:t>void </a:t>
            </a:r>
            <a:r>
              <a:rPr lang="en-US" sz="1400" dirty="0" err="1">
                <a:latin typeface="Consolas" panose="020B0609020204030204" pitchFamily="49" charset="0"/>
              </a:rPr>
              <a:t>Linked_list</a:t>
            </a:r>
            <a:r>
              <a:rPr lang="en-US" sz="1400" dirty="0">
                <a:latin typeface="Consolas" panose="020B0609020204030204" pitchFamily="49" charset="0"/>
              </a:rPr>
              <a:t>::</a:t>
            </a:r>
            <a:r>
              <a:rPr lang="en-US" sz="1400" dirty="0" err="1">
                <a:latin typeface="Consolas" panose="020B0609020204030204" pitchFamily="49" charset="0"/>
              </a:rPr>
              <a:t>pop_front</a:t>
            </a:r>
            <a:r>
              <a:rPr lang="en-US" sz="1400" dirty="0">
                <a:latin typeface="Consolas" panose="020B0609020204030204" pitchFamily="49" charset="0"/>
              </a:rPr>
              <a:t>() {</a:t>
            </a:r>
          </a:p>
          <a:p>
            <a:pPr marL="800100" lvl="2" indent="0">
              <a:buNone/>
              <a:defRPr/>
            </a:pPr>
            <a:r>
              <a:rPr lang="en-US" sz="1400" dirty="0">
                <a:latin typeface="Consolas" panose="020B0609020204030204" pitchFamily="49" charset="0"/>
              </a:rPr>
              <a:t>    if ( !empty() ) {</a:t>
            </a:r>
          </a:p>
          <a:p>
            <a:pPr marL="800100" lvl="2" indent="0">
              <a:buNone/>
              <a:defRPr/>
            </a:pPr>
            <a:r>
              <a:rPr lang="en-US" sz="1400" dirty="0">
                <a:latin typeface="Consolas" panose="020B0609020204030204" pitchFamily="49" charset="0"/>
              </a:rPr>
              <a:t>        Node *</a:t>
            </a:r>
            <a:r>
              <a:rPr lang="en-US" sz="1400" dirty="0" err="1">
                <a:latin typeface="Consolas" panose="020B0609020204030204" pitchFamily="49" charset="0"/>
              </a:rPr>
              <a:t>p_old_head</a:t>
            </a:r>
            <a:r>
              <a:rPr lang="en-US" sz="1400" dirty="0">
                <a:latin typeface="Consolas" panose="020B0609020204030204" pitchFamily="49" charset="0"/>
              </a:rPr>
              <a:t>{ </a:t>
            </a:r>
            <a:r>
              <a:rPr lang="en-US" sz="1400" dirty="0" err="1">
                <a:latin typeface="Consolas" panose="020B0609020204030204" pitchFamily="49" charset="0"/>
              </a:rPr>
              <a:t>p_list_head</a:t>
            </a:r>
            <a:r>
              <a:rPr lang="en-US" sz="1400" dirty="0">
                <a:latin typeface="Consolas" panose="020B0609020204030204" pitchFamily="49" charset="0"/>
              </a:rPr>
              <a:t>_ };</a:t>
            </a:r>
          </a:p>
          <a:p>
            <a:pPr marL="800100" lvl="2" indent="0">
              <a:buNone/>
              <a:defRPr/>
            </a:pPr>
            <a:endParaRPr lang="en-US" sz="1400" dirty="0">
              <a:latin typeface="Consolas" panose="020B0609020204030204" pitchFamily="49" charset="0"/>
            </a:endParaRPr>
          </a:p>
          <a:p>
            <a:pPr marL="800100" lvl="2" indent="0">
              <a:buNone/>
              <a:defRPr/>
            </a:pPr>
            <a:r>
              <a:rPr lang="en-US" sz="1400" dirty="0">
                <a:solidFill>
                  <a:srgbClr val="7030A0"/>
                </a:solidFill>
                <a:latin typeface="Consolas" panose="020B0609020204030204" pitchFamily="49" charset="0"/>
              </a:rPr>
              <a:t>        // Begin critical code:</a:t>
            </a:r>
          </a:p>
          <a:p>
            <a:pPr marL="800100" lvl="2" indent="0">
              <a:buNone/>
              <a:defRPr/>
            </a:pPr>
            <a:r>
              <a:rPr lang="en-US" sz="1400" dirty="0">
                <a:solidFill>
                  <a:srgbClr val="7030A0"/>
                </a:solidFill>
                <a:latin typeface="Consolas" panose="020B0609020204030204" pitchFamily="49" charset="0"/>
              </a:rPr>
              <a:t>            </a:t>
            </a:r>
            <a:r>
              <a:rPr lang="en-US" sz="1400" dirty="0" err="1">
                <a:solidFill>
                  <a:srgbClr val="7030A0"/>
                </a:solidFill>
                <a:latin typeface="Consolas" panose="020B0609020204030204" pitchFamily="49" charset="0"/>
              </a:rPr>
              <a:t>p_list_head</a:t>
            </a:r>
            <a:r>
              <a:rPr lang="en-US" sz="1400" dirty="0">
                <a:solidFill>
                  <a:srgbClr val="7030A0"/>
                </a:solidFill>
                <a:latin typeface="Consolas" panose="020B0609020204030204" pitchFamily="49" charset="0"/>
              </a:rPr>
              <a:t>_ = </a:t>
            </a:r>
            <a:r>
              <a:rPr lang="en-US" sz="1400" dirty="0" err="1">
                <a:solidFill>
                  <a:srgbClr val="7030A0"/>
                </a:solidFill>
                <a:latin typeface="Consolas" panose="020B0609020204030204" pitchFamily="49" charset="0"/>
              </a:rPr>
              <a:t>p_list_head</a:t>
            </a:r>
            <a:r>
              <a:rPr lang="en-US" sz="1400" dirty="0">
                <a:solidFill>
                  <a:srgbClr val="7030A0"/>
                </a:solidFill>
                <a:latin typeface="Consolas" panose="020B0609020204030204" pitchFamily="49" charset="0"/>
              </a:rPr>
              <a:t>_-&gt;</a:t>
            </a:r>
            <a:r>
              <a:rPr lang="en-US" sz="1400" dirty="0" err="1">
                <a:solidFill>
                  <a:srgbClr val="7030A0"/>
                </a:solidFill>
                <a:latin typeface="Consolas" panose="020B0609020204030204" pitchFamily="49" charset="0"/>
              </a:rPr>
              <a:t>p_next_node</a:t>
            </a:r>
            <a:r>
              <a:rPr lang="en-US" sz="1400" dirty="0">
                <a:solidFill>
                  <a:srgbClr val="7030A0"/>
                </a:solidFill>
                <a:latin typeface="Consolas" panose="020B0609020204030204" pitchFamily="49" charset="0"/>
              </a:rPr>
              <a:t>();</a:t>
            </a:r>
          </a:p>
          <a:p>
            <a:pPr marL="800100" lvl="2" indent="0">
              <a:buNone/>
              <a:defRPr/>
            </a:pPr>
            <a:r>
              <a:rPr lang="en-US" sz="1400" dirty="0">
                <a:solidFill>
                  <a:srgbClr val="7030A0"/>
                </a:solidFill>
                <a:latin typeface="Consolas" panose="020B0609020204030204" pitchFamily="49" charset="0"/>
              </a:rPr>
              <a:t>            --</a:t>
            </a:r>
            <a:r>
              <a:rPr lang="en-US" sz="1400" dirty="0" err="1">
                <a:solidFill>
                  <a:srgbClr val="7030A0"/>
                </a:solidFill>
                <a:latin typeface="Consolas" panose="020B0609020204030204" pitchFamily="49" charset="0"/>
              </a:rPr>
              <a:t>list_size</a:t>
            </a:r>
            <a:r>
              <a:rPr lang="en-US" sz="1400" dirty="0">
                <a:solidFill>
                  <a:srgbClr val="7030A0"/>
                </a:solidFill>
                <a:latin typeface="Consolas" panose="020B0609020204030204" pitchFamily="49" charset="0"/>
              </a:rPr>
              <a:t>_;</a:t>
            </a:r>
          </a:p>
          <a:p>
            <a:pPr marL="800100" lvl="2" indent="0">
              <a:buNone/>
              <a:defRPr/>
            </a:pPr>
            <a:r>
              <a:rPr lang="en-US" sz="1400" dirty="0">
                <a:solidFill>
                  <a:srgbClr val="7030A0"/>
                </a:solidFill>
                <a:latin typeface="Consolas" panose="020B0609020204030204" pitchFamily="49" charset="0"/>
              </a:rPr>
              <a:t>        // End critical code</a:t>
            </a:r>
          </a:p>
          <a:p>
            <a:pPr marL="800100" lvl="2" indent="0">
              <a:buNone/>
              <a:defRPr/>
            </a:pPr>
            <a:endParaRPr lang="en-US" sz="1400" dirty="0">
              <a:latin typeface="Consolas" panose="020B0609020204030204" pitchFamily="49" charset="0"/>
            </a:endParaRPr>
          </a:p>
          <a:p>
            <a:pPr marL="800100" lvl="2" indent="0">
              <a:buNone/>
              <a:defRPr/>
            </a:pPr>
            <a:r>
              <a:rPr lang="en-US" sz="1400" dirty="0">
                <a:latin typeface="Consolas" panose="020B0609020204030204" pitchFamily="49" charset="0"/>
              </a:rPr>
              <a:t>        delete </a:t>
            </a:r>
            <a:r>
              <a:rPr lang="en-US" sz="1400" dirty="0" err="1">
                <a:latin typeface="Consolas" panose="020B0609020204030204" pitchFamily="49" charset="0"/>
              </a:rPr>
              <a:t>p_old_head</a:t>
            </a:r>
            <a:r>
              <a:rPr lang="en-US" sz="1400" dirty="0">
                <a:latin typeface="Consolas" panose="020B0609020204030204" pitchFamily="49" charset="0"/>
              </a:rPr>
              <a:t>;</a:t>
            </a:r>
          </a:p>
          <a:p>
            <a:pPr marL="800100" lvl="2" indent="0">
              <a:buNone/>
              <a:defRPr/>
            </a:pPr>
            <a:r>
              <a:rPr lang="en-US" sz="1400" dirty="0">
                <a:latin typeface="Consolas" panose="020B0609020204030204" pitchFamily="49" charset="0"/>
              </a:rPr>
              <a:t>        </a:t>
            </a:r>
            <a:r>
              <a:rPr lang="en-US" sz="1400" dirty="0" err="1">
                <a:latin typeface="Consolas" panose="020B0609020204030204" pitchFamily="49" charset="0"/>
              </a:rPr>
              <a:t>p_old_head</a:t>
            </a:r>
            <a:r>
              <a:rPr lang="en-US" sz="1400" dirty="0">
                <a:latin typeface="Consolas" panose="020B0609020204030204" pitchFamily="49" charset="0"/>
              </a:rPr>
              <a:t> = </a:t>
            </a:r>
            <a:r>
              <a:rPr lang="en-US" sz="1400" dirty="0" err="1">
                <a:latin typeface="Consolas" panose="020B0609020204030204" pitchFamily="49" charset="0"/>
              </a:rPr>
              <a:t>nullptr</a:t>
            </a:r>
            <a:r>
              <a:rPr lang="en-US" sz="1400" dirty="0">
                <a:latin typeface="Consolas" panose="020B0609020204030204" pitchFamily="49" charset="0"/>
              </a:rPr>
              <a:t>;</a:t>
            </a:r>
          </a:p>
          <a:p>
            <a:pPr marL="800100" lvl="2" indent="0">
              <a:buNone/>
              <a:defRPr/>
            </a:pPr>
            <a:r>
              <a:rPr lang="en-US" sz="1400" dirty="0">
                <a:latin typeface="Consolas" panose="020B0609020204030204" pitchFamily="49" charset="0"/>
              </a:rPr>
              <a:t>    }</a:t>
            </a:r>
          </a:p>
          <a:p>
            <a:pPr marL="800100" lvl="2" indent="0">
              <a:buNone/>
              <a:defRPr/>
            </a:pPr>
            <a:r>
              <a:rPr lang="en-US" sz="1400" dirty="0">
                <a:solidFill>
                  <a:prstClr val="black"/>
                </a:solidFill>
                <a:latin typeface="Consolas" panose="020B0609020204030204" pitchFamily="49" charset="0"/>
              </a:rPr>
              <a:t>}</a:t>
            </a:r>
            <a:endParaRPr lang="en-CA" sz="1400" dirty="0">
              <a:latin typeface="Consolas" panose="020B0609020204030204" pitchFamily="49" charset="0"/>
            </a:endParaRPr>
          </a:p>
          <a:p>
            <a:pPr marL="1714500" lvl="4" indent="0">
              <a:buNone/>
            </a:pPr>
            <a:endParaRPr lang="en-US" dirty="0">
              <a:solidFill>
                <a:prstClr val="black"/>
              </a:solidFill>
            </a:endParaRPr>
          </a:p>
        </p:txBody>
      </p:sp>
      <p:pic>
        <p:nvPicPr>
          <p:cNvPr id="6" name="Audio 5">
            <a:hlinkClick r:id="" action="ppaction://media"/>
            <a:extLst>
              <a:ext uri="{FF2B5EF4-FFF2-40B4-BE49-F238E27FC236}">
                <a16:creationId xmlns:a16="http://schemas.microsoft.com/office/drawing/2014/main" id="{261D02D6-C302-4F2B-87C1-525EC00961C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34446821"/>
      </p:ext>
    </p:extLst>
  </p:cSld>
  <p:clrMapOvr>
    <a:masterClrMapping/>
  </p:clrMapOvr>
  <mc:AlternateContent xmlns:mc="http://schemas.openxmlformats.org/markup-compatibility/2006">
    <mc:Choice xmlns:p14="http://schemas.microsoft.com/office/powerpoint/2010/main" Requires="p14">
      <p:transition spd="slow" p14:dur="2000" advTm="23673"/>
    </mc:Choice>
    <mc:Fallback>
      <p:transition spd="slow" advTm="23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B127-653E-4B7B-AB93-242A4E9113D4}"/>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AE9CE8C6-94A8-48D2-8BE9-A3B5DC7C6176}"/>
              </a:ext>
            </a:extLst>
          </p:cNvPr>
          <p:cNvSpPr>
            <a:spLocks noGrp="1"/>
          </p:cNvSpPr>
          <p:nvPr>
            <p:ph idx="1"/>
          </p:nvPr>
        </p:nvSpPr>
        <p:spPr/>
        <p:txBody>
          <a:bodyPr/>
          <a:lstStyle/>
          <a:p>
            <a:r>
              <a:rPr lang="en-US" dirty="0"/>
              <a:t>While it may seem all code is “okay” so long as it gets the job done,</a:t>
            </a:r>
            <a:br>
              <a:rPr lang="en-US" dirty="0"/>
            </a:br>
            <a:r>
              <a:rPr lang="en-US" dirty="0"/>
              <a:t>	some approaches are better that others</a:t>
            </a:r>
          </a:p>
          <a:p>
            <a:endParaRPr lang="en-US" dirty="0"/>
          </a:p>
          <a:p>
            <a:r>
              <a:rPr lang="en-US" dirty="0"/>
              <a:t>Programmers reading your code will be thankful,</a:t>
            </a:r>
            <a:br>
              <a:rPr lang="en-US" dirty="0"/>
            </a:br>
            <a:r>
              <a:rPr lang="en-US" dirty="0"/>
              <a:t>	even if they have no clue who you are</a:t>
            </a:r>
          </a:p>
          <a:p>
            <a:pPr lvl="1"/>
            <a:r>
              <a:rPr lang="en-US" dirty="0"/>
              <a:t>You will be thankful yourself,</a:t>
            </a:r>
            <a:br>
              <a:rPr lang="en-US" dirty="0"/>
            </a:br>
            <a:r>
              <a:rPr lang="en-US" dirty="0"/>
              <a:t>	  especially if you haven’t looked at your own code for over a month</a:t>
            </a:r>
          </a:p>
        </p:txBody>
      </p:sp>
      <p:pic>
        <p:nvPicPr>
          <p:cNvPr id="4" name="Audio 3">
            <a:hlinkClick r:id="" action="ppaction://media"/>
            <a:extLst>
              <a:ext uri="{FF2B5EF4-FFF2-40B4-BE49-F238E27FC236}">
                <a16:creationId xmlns:a16="http://schemas.microsoft.com/office/drawing/2014/main" id="{42B9AC5A-26BA-4D8B-9C69-6ED763DF32C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74301516"/>
      </p:ext>
    </p:extLst>
  </p:cSld>
  <p:clrMapOvr>
    <a:masterClrMapping/>
  </p:clrMapOvr>
  <mc:AlternateContent xmlns:mc="http://schemas.openxmlformats.org/markup-compatibility/2006">
    <mc:Choice xmlns:p14="http://schemas.microsoft.com/office/powerpoint/2010/main" Requires="p14">
      <p:transition spd="slow" p14:dur="2000" advTm="81738"/>
    </mc:Choice>
    <mc:Fallback>
      <p:transition spd="slow" advTm="81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5|9.2|3|7.9|11.5|5.8"/>
</p:tagLst>
</file>

<file path=ppt/tags/tag2.xml><?xml version="1.0" encoding="utf-8"?>
<p:tagLst xmlns:a="http://schemas.openxmlformats.org/drawingml/2006/main" xmlns:r="http://schemas.openxmlformats.org/officeDocument/2006/relationships" xmlns:p="http://schemas.openxmlformats.org/presentationml/2006/main">
  <p:tag name="TIMING" val="|7.2"/>
</p:tagLst>
</file>

<file path=ppt/tags/tag3.xml><?xml version="1.0" encoding="utf-8"?>
<p:tagLst xmlns:a="http://schemas.openxmlformats.org/drawingml/2006/main" xmlns:r="http://schemas.openxmlformats.org/officeDocument/2006/relationships" xmlns:p="http://schemas.openxmlformats.org/presentationml/2006/main">
  <p:tag name="TIMING" val="|8.7|9.3"/>
</p:tagLst>
</file>

<file path=ppt/tags/tag4.xml><?xml version="1.0" encoding="utf-8"?>
<p:tagLst xmlns:a="http://schemas.openxmlformats.org/drawingml/2006/main" xmlns:r="http://schemas.openxmlformats.org/officeDocument/2006/relationships" xmlns:p="http://schemas.openxmlformats.org/presentationml/2006/main">
  <p:tag name="TIMING" val="|7.5|4.5|11|3.7|19|23.7|23.2|19.4"/>
</p:tagLst>
</file>

<file path=ppt/tags/tag5.xml><?xml version="1.0" encoding="utf-8"?>
<p:tagLst xmlns:a="http://schemas.openxmlformats.org/drawingml/2006/main" xmlns:r="http://schemas.openxmlformats.org/officeDocument/2006/relationships" xmlns:p="http://schemas.openxmlformats.org/presentationml/2006/main">
  <p:tag name="TIMING" val="|6.6|21.3"/>
</p:tagLst>
</file>

<file path=ppt/tags/tag6.xml><?xml version="1.0" encoding="utf-8"?>
<p:tagLst xmlns:a="http://schemas.openxmlformats.org/drawingml/2006/main" xmlns:r="http://schemas.openxmlformats.org/officeDocument/2006/relationships" xmlns:p="http://schemas.openxmlformats.org/presentationml/2006/main">
  <p:tag name="TIMING" val="|24.6"/>
</p:tagLst>
</file>

<file path=ppt/tags/tag7.xml><?xml version="1.0" encoding="utf-8"?>
<p:tagLst xmlns:a="http://schemas.openxmlformats.org/drawingml/2006/main" xmlns:r="http://schemas.openxmlformats.org/officeDocument/2006/relationships" xmlns:p="http://schemas.openxmlformats.org/presentationml/2006/main">
  <p:tag name="TIMING" val="|35.8|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96786</TotalTime>
  <Words>1185</Words>
  <Application>Microsoft Office PowerPoint</Application>
  <PresentationFormat>On-screen Show (4:3)</PresentationFormat>
  <Paragraphs>122</Paragraphs>
  <Slides>13</Slides>
  <Notes>0</Notes>
  <HiddenSlides>0</HiddenSlides>
  <MMClips>13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Consolas</vt:lpstr>
      <vt:lpstr>Constantia</vt:lpstr>
      <vt:lpstr>Georgia</vt:lpstr>
      <vt:lpstr>Times New Roman</vt:lpstr>
      <vt:lpstr>Custom Design</vt:lpstr>
      <vt:lpstr>A linked list with a list-size member variable</vt:lpstr>
      <vt:lpstr>Outline</vt:lpstr>
      <vt:lpstr>Initializing the list size</vt:lpstr>
      <vt:lpstr>Initializing the list size</vt:lpstr>
      <vt:lpstr>Simplifying push front</vt:lpstr>
      <vt:lpstr>Popping the front when not empty</vt:lpstr>
      <vt:lpstr>Simplifying push front</vt:lpstr>
      <vt:lpstr>Simplifying push front</vt:lpstr>
      <vt:lpstr>Conclusions</vt:lpstr>
      <vt:lpstr>Summary</vt:lpstr>
      <vt:lpstr>References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cp:lastModifiedBy>
  <cp:revision>1666</cp:revision>
  <dcterms:created xsi:type="dcterms:W3CDTF">2009-09-11T23:00:44Z</dcterms:created>
  <dcterms:modified xsi:type="dcterms:W3CDTF">2020-11-16T23:38:44Z</dcterms:modified>
</cp:coreProperties>
</file>